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61" r:id="rId3"/>
    <p:sldId id="256" r:id="rId4"/>
    <p:sldId id="257" r:id="rId5"/>
    <p:sldId id="259" r:id="rId6"/>
    <p:sldId id="258" r:id="rId7"/>
    <p:sldId id="260" r:id="rId8"/>
    <p:sldId id="262" r:id="rId9"/>
    <p:sldId id="263" r:id="rId10"/>
    <p:sldId id="264" r:id="rId11"/>
    <p:sldId id="265" r:id="rId12"/>
    <p:sldId id="274" r:id="rId13"/>
    <p:sldId id="278" r:id="rId14"/>
    <p:sldId id="277" r:id="rId15"/>
    <p:sldId id="295" r:id="rId16"/>
    <p:sldId id="266" r:id="rId17"/>
    <p:sldId id="272" r:id="rId18"/>
    <p:sldId id="273" r:id="rId19"/>
    <p:sldId id="269" r:id="rId20"/>
    <p:sldId id="268" r:id="rId21"/>
    <p:sldId id="276" r:id="rId22"/>
    <p:sldId id="271" r:id="rId23"/>
    <p:sldId id="270" r:id="rId24"/>
    <p:sldId id="282" r:id="rId25"/>
    <p:sldId id="284" r:id="rId26"/>
    <p:sldId id="285" r:id="rId27"/>
    <p:sldId id="280" r:id="rId28"/>
    <p:sldId id="286" r:id="rId29"/>
    <p:sldId id="281" r:id="rId30"/>
    <p:sldId id="287" r:id="rId31"/>
    <p:sldId id="279" r:id="rId32"/>
    <p:sldId id="288" r:id="rId33"/>
    <p:sldId id="289" r:id="rId34"/>
    <p:sldId id="291" r:id="rId35"/>
    <p:sldId id="292" r:id="rId36"/>
    <p:sldId id="294" r:id="rId37"/>
    <p:sldId id="290" r:id="rId38"/>
    <p:sldId id="26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/>
    <p:restoredTop sz="94719"/>
  </p:normalViewPr>
  <p:slideViewPr>
    <p:cSldViewPr snapToGrid="0">
      <p:cViewPr varScale="1">
        <p:scale>
          <a:sx n="148" d="100"/>
          <a:sy n="148" d="100"/>
        </p:scale>
        <p:origin x="1464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70A7D-3157-F242-942B-B2262078B378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B31B9-3C9E-814B-8DD6-EB59E40118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8488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89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397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99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225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075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68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544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8CB84-8B43-0041-82F8-BE32BE8D5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5BF71D-E79D-7646-0681-AD2038330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51D1F-F282-A7CB-BE59-A88238A4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BEAB6-A90E-2246-66D4-FA87F530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00424-5558-FDC5-D2D8-E1D92876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10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5CF1C-D717-78C7-6144-580920F0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786D47-D61B-A854-8B8B-0C9784539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ACADF0-618C-6D1E-ABC6-F0AEDB8B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C03F3-8718-4DE7-BD28-B9D4C676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895184-F7BC-384F-991C-30B4E14B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793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E053F2-FF97-8C20-9FB3-BEB99329E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0BFCA0-400C-7374-A9DC-9DD8E5749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E56386-3040-C9A5-5782-A0F6A8A1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2973C-5EBA-2F36-439C-0CAB1201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56794-8B73-D407-03A0-9B0540BB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31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EFB0A-2A03-F57F-A598-673D0BF37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D59887-0CB0-7834-ED23-AA3552BB0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58B82-C29C-EFDC-28D4-4CE0C2EF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66035-A07F-E156-C9A7-85A01237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44DC5-E3F5-E8D4-EB87-56A61F6B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6706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6F72C-1733-022B-EBDF-3B57D3B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DABBC-3D4E-98CC-7CA4-2354158B6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3D304-CBC4-E512-FA17-B42C918E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9B9CF-81E4-85AE-0885-4287097F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28DD6-FB96-5DFE-723E-C5ABA1C4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8229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63A3-F58F-31A4-8F96-A93543E7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A6FB6-45B3-6DD0-1DFD-50B4E9FE0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38E24-EFF6-C822-4D34-66840E1E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1E05F-8BA5-BF66-835C-014387AB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9F81A-BFB6-DF7F-DF09-D2C75578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0031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4D5DD-C70B-32EE-4A94-1F66C054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2CB1E8-DCD6-3731-DCE9-92AE4E075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BD2315-355B-D192-26F3-1D1DF3BB3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1BAE1-182D-76B2-EBEC-DECCCB28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AFCC7-3202-27D1-B4A6-700E9E9F7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5B94C9-B320-7EA3-BBBC-7204430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385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1C544-355E-D63E-06ED-5B67A887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33845-C78A-17DE-1402-E12494FF5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E4C1DA-33DF-7F87-74FF-D4023F29B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1780FE-1369-4783-41E9-C3CAB2E1E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EE07A5-4EEC-78E2-306A-317DC3EA2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06AFAE-6C3F-7867-57A7-F144AA9C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41B7BC-F5D5-027A-40F7-C7E54F1A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2F6A55-8CE6-AB83-5E8A-4362652F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587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A80B6-D1E1-8B7F-3ECA-B0C7C826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E87F0E-A3E3-32D7-D965-17278B6B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401F06-C7D0-58F3-0EF8-53167D4C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D91A76-449B-48CA-7FB0-227CD44F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05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453720-B5F4-C847-471C-5F6E2FB0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97CA69-DD99-090B-32B5-6124436D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256D9F-FB7F-7112-C30E-71F06486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1996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9E8ED-0464-18A9-9C28-ECAEDC3D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CDFBD-F9E7-6718-BBB3-F4C62F19A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42F8B3-7D32-AF4B-9833-FEB7C5ACD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A63C0F-089C-10FE-A9D8-358D68E0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F6D3DE-63C9-5B22-E264-67D30C60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651817-2176-42FE-2365-27FB7CA3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54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9F2AA-FD4C-3C97-358F-FC504EA0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CB9EB-9686-DE2A-6B2C-1D1F983E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82B8E-B88C-32A2-E607-D00CD162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FABB27-CF57-FC29-9F50-E206371F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2CDE-6FD3-6B25-95F5-831D23A4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4468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CA885-1485-BBCD-74C9-D42DE736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CC6B8E-8959-D950-DB3C-189CF07B7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8DE831-3474-D74D-0FCC-1AD3C5F90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AD3318-8AD7-9980-590B-596A03C0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124CB9-E105-ABDA-F0B2-321BA7D1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83A97-5ED8-1036-CE76-99C49D8B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45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8FE48-3CDC-F253-D40A-9A6BFD15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85F979-C708-EDFA-C1B6-081A2F60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DA5458-9736-D5DB-A9BC-63BB4997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8DE85-4134-11C4-207E-53DD99AC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E59D-3417-D04D-64D7-2D7DF37A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81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52CEF3-0B8D-B370-D4D3-BE22A0C476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E21ACF-1C57-D29A-1483-A442022A9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FC04-88FD-D827-A29D-DE07112A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C2DA5-9660-2C9D-79BA-EBD1BCAE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EA328-9319-C055-D328-0975ECDC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23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966B6-4795-2625-72D1-896DEF8E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FC8491-5E9C-9E41-C089-F94FE30EB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A1541-E1F3-CDD3-E6B6-5AB262D1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487764-452C-199F-266B-685875D4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E39EC-EF05-C316-AABD-34549E07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9836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A3B53-1D6D-C716-B8B9-84EA00A9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407168-358F-2B41-20E8-DF7676504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0A478C-BC53-A729-30D3-7D5B9B4AD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0CAB12-DDEE-479B-FC60-450E0A1F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DC27C9-4667-0955-3895-753F08FEC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34D5FE-9C75-9AAB-2689-E6551FE8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073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B2D6F-2CED-4207-1C5C-96B960F7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9E217-9A70-4D4C-1421-85F1D2612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D21EA-22D2-227E-FF97-CC7CEA6D4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FFC1E0-B0BC-F1EF-FBB3-632916314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4479AA-089B-4863-84F5-80A6F387B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0FC34E-D021-6A66-05FB-BAFA91D3C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68F9A5-D7F5-E8F2-BCBD-119142FC0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A0A6BD-6703-638F-62AF-A5162155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2700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B1CF5-EE8D-4642-7551-9751744E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75AA94-DD6E-CE9C-5FB1-DBC3B435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E80019-6AF3-D88A-4B72-897F7387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435AD2-31DF-A60B-713B-82F84B3A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468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1CA273-966D-8D40-5B2B-1CAFAC6D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1AB322-48CF-478E-06A6-491F30F6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F0EAA-1E1B-A7D1-6D35-21428C96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584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A0257-975F-0637-73D9-2759043E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C286E-BB79-FEAC-B403-5946CD55D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2397C4-45E2-2382-8D27-804B062AB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4F423E-EBBF-2515-EBCE-3AE8C31E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E1863-6E89-DE15-0F2D-F4F8C0CB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FDC0CA-0EDB-36C2-6E27-79DDC1D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54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7BAFC-42A6-F7A7-75C1-2C47E688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5F100C-BDC6-DA3A-8183-4EBD36B8E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247E44-0E27-9706-C14E-590B826C7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78A617-1AED-92D4-0E12-FD63F7FD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ADF2CE-AF32-F0D1-5406-ECC706C97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30DA90-5D34-C976-C905-026CA01E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511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D492CB-BCA7-076C-FCD5-25EA7BF4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2F423-D034-4257-CED8-09F15505F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3D045-4D1A-1C0C-BDBA-C62FD8E48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7BAE2-42DD-2186-2A0A-F88E8A67C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1E78-6BD2-5A03-02EE-2C5A338A4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108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678902-19A0-AB92-4B81-4CBE8726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415603-9C79-F591-2E1E-CC55B98C3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ABABB-E9E7-5491-B516-4388D5A08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F3B34-02B3-BC65-83CA-3497B538E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45947-52F4-E82B-1E2D-7081B35B2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222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platform.openai.com/docs/overvie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playground/p/BJIXd16AqAium0EcI00s016O?model=gpt-4&amp;mode=chat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platform.openai.com/playground/p/MHbtjTjF6AdvwUIm5OSPeq1w?model=gpt-3.5-turbo-16k&amp;mode=chat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tform.openai.com/playground/p/MdGj8ikGiK4BcYQRqDJ3GtZE?mode=chat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.news.naver.com/mnews/article/001/0014556396?rc=N&amp;ntype=RANK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platform.openai.com/playground/p/bUKnzgBBj8hm1rkrV0S5IGuV?model=gpt-4-turbo-preview&amp;mode=cha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platform.openai.com/playground/p/gU2WY3nqWU0zABeTAdkuaKkW?model=gpt-3.5-turbo&amp;mode=cha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eval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platform.openai.com/docs/guides/prompt-engineering/strategy-test-changes-systematicall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CkCL8dV_mPk?si=1aqcWDLakXHfebvh" TargetMode="External"/><Relationship Id="rId3" Type="http://schemas.openxmlformats.org/officeDocument/2006/relationships/hyperlink" Target="https://platform.openai.com/docs/guides/prompt-engineering?mode=chat" TargetMode="External"/><Relationship Id="rId7" Type="http://schemas.openxmlformats.org/officeDocument/2006/relationships/hyperlink" Target="https://www.promptingguide.ai/k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.google.dev/docs/prompt_best_practices?hl=ko" TargetMode="External"/><Relationship Id="rId5" Type="http://schemas.openxmlformats.org/officeDocument/2006/relationships/hyperlink" Target="https://docs.anthropic.com/claude/docs/prompt-engineering" TargetMode="External"/><Relationship Id="rId4" Type="http://schemas.openxmlformats.org/officeDocument/2006/relationships/hyperlink" Target="https://help.openai.com/en/articles/6654000-best-practices-for-prompt-engineering-with-the-openai-api" TargetMode="External"/><Relationship Id="rId9" Type="http://schemas.openxmlformats.org/officeDocument/2006/relationships/hyperlink" Target="https://www.youtube.com/live/P8yKg88xF_8?si=ycKNxeSnIIZ3hsL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pic>
        <p:nvPicPr>
          <p:cNvPr id="6" name="그림 5" descr="스크린샷, 그래픽, 예술, 네온이(가) 표시된 사진&#10;&#10;자동 생성된 설명">
            <a:extLst>
              <a:ext uri="{FF2B5EF4-FFF2-40B4-BE49-F238E27FC236}">
                <a16:creationId xmlns:a16="http://schemas.microsoft.com/office/drawing/2014/main" id="{A32ED379-CA62-A180-2EB9-E1CE32E78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05" r="9089" b="125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2D033D-7DE8-EB02-C697-20F744008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43" y="1193151"/>
            <a:ext cx="9339205" cy="1629304"/>
          </a:xfrm>
        </p:spPr>
        <p:txBody>
          <a:bodyPr anchor="b">
            <a:normAutofit/>
          </a:bodyPr>
          <a:lstStyle/>
          <a:p>
            <a:pPr algn="l"/>
            <a:r>
              <a:rPr kumimoji="1" lang="ko-KR" altLang="en-US" sz="4800" b="1" dirty="0" err="1">
                <a:solidFill>
                  <a:schemeClr val="bg1"/>
                </a:solidFill>
              </a:rPr>
              <a:t>챗봇</a:t>
            </a:r>
            <a:r>
              <a:rPr kumimoji="1" lang="ko-KR" altLang="en-US" sz="4800" b="1" dirty="0">
                <a:solidFill>
                  <a:schemeClr val="bg1"/>
                </a:solidFill>
              </a:rPr>
              <a:t> 애플리케이션 만들기 </a:t>
            </a:r>
            <a:r>
              <a:rPr kumimoji="1" lang="en-US" altLang="ko-KR" sz="4800" b="1" dirty="0">
                <a:solidFill>
                  <a:schemeClr val="bg1"/>
                </a:solidFill>
              </a:rPr>
              <a:t>(</a:t>
            </a:r>
            <a:r>
              <a:rPr kumimoji="1" lang="en" altLang="ko-KR" sz="4800" b="1" dirty="0" err="1">
                <a:solidFill>
                  <a:schemeClr val="bg1"/>
                </a:solidFill>
              </a:rPr>
              <a:t>OpenAI</a:t>
            </a:r>
            <a:r>
              <a:rPr kumimoji="1" lang="en" altLang="ko-KR" sz="4800" b="1" dirty="0">
                <a:solidFill>
                  <a:schemeClr val="bg1"/>
                </a:solidFill>
              </a:rPr>
              <a:t> API </a:t>
            </a:r>
            <a:r>
              <a:rPr kumimoji="1" lang="ko-KR" altLang="en-US" sz="4800" b="1" dirty="0">
                <a:solidFill>
                  <a:schemeClr val="bg1"/>
                </a:solidFill>
              </a:rPr>
              <a:t>활용</a:t>
            </a:r>
            <a:r>
              <a:rPr kumimoji="1" lang="en-US" altLang="ko-KR" sz="4800" b="1" dirty="0">
                <a:solidFill>
                  <a:schemeClr val="bg1"/>
                </a:solidFill>
              </a:rPr>
              <a:t>) 1</a:t>
            </a:r>
            <a:r>
              <a:rPr kumimoji="1" lang="ko-KR" altLang="en-US" sz="48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FB167D-8BDE-DE5F-C1AC-08C0ECA7C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74" y="3338774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dirty="0">
                <a:solidFill>
                  <a:schemeClr val="bg1"/>
                </a:solidFill>
              </a:rPr>
              <a:t>LLM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&amp;</a:t>
            </a:r>
            <a:r>
              <a:rPr kumimoji="1" lang="ko-KR" altLang="en-US" sz="2000" dirty="0">
                <a:solidFill>
                  <a:schemeClr val="bg1"/>
                </a:solidFill>
              </a:rPr>
              <a:t> 프롬프트 엔지니어링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pPr algn="l"/>
            <a:endParaRPr kumimoji="1" lang="en-US" altLang="ko-KR" sz="2000" dirty="0">
              <a:solidFill>
                <a:schemeClr val="bg1"/>
              </a:solidFill>
            </a:endParaRPr>
          </a:p>
          <a:p>
            <a:pPr algn="l"/>
            <a:r>
              <a:rPr kumimoji="1" lang="ko-KR" altLang="en-US" sz="2000" dirty="0">
                <a:solidFill>
                  <a:schemeClr val="bg1"/>
                </a:solidFill>
              </a:rPr>
              <a:t>클라우드 개발팀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박준필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551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0FCA9B1-9048-4C0B-4FC7-D3AAB857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 프로세스</a:t>
            </a:r>
          </a:p>
        </p:txBody>
      </p:sp>
      <p:pic>
        <p:nvPicPr>
          <p:cNvPr id="6" name="그림 5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B3629C25-FCE8-7E9C-C7ED-3D4C39313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A3B5974-0D79-AB28-9345-FD6A5B60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2" y="962084"/>
            <a:ext cx="5037413" cy="1861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727CCB-FE5A-918B-8EC3-5EED62FD9CFC}"/>
              </a:ext>
            </a:extLst>
          </p:cNvPr>
          <p:cNvSpPr txBox="1"/>
          <p:nvPr/>
        </p:nvSpPr>
        <p:spPr>
          <a:xfrm>
            <a:off x="641492" y="2914215"/>
            <a:ext cx="8686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1.</a:t>
            </a:r>
            <a:r>
              <a:rPr kumimoji="1" lang="ko-KR" altLang="en-US" sz="1400" dirty="0"/>
              <a:t> 요구사항의 정의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테스트 케이스의 성공기준</a:t>
            </a:r>
            <a:r>
              <a:rPr kumimoji="1" lang="en-US" altLang="ko-KR" sz="1400" dirty="0"/>
              <a:t>)</a:t>
            </a:r>
          </a:p>
          <a:p>
            <a:r>
              <a:rPr kumimoji="1" lang="ko-KR" altLang="en-US" sz="1400" dirty="0"/>
              <a:t>   </a:t>
            </a:r>
            <a:r>
              <a:rPr kumimoji="1" lang="en-US" altLang="ko-KR" sz="1400" dirty="0"/>
              <a:t>Target LLM, </a:t>
            </a:r>
            <a:r>
              <a:rPr kumimoji="1" lang="ko-KR" altLang="en-US" sz="1400" dirty="0"/>
              <a:t>프롬프트의 길이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속도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비용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답변 내용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형식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정확도 등을 명확하게 정의</a:t>
            </a:r>
            <a:endParaRPr kumimoji="1" lang="en-US" altLang="ko-KR" sz="1400" dirty="0"/>
          </a:p>
          <a:p>
            <a:r>
              <a:rPr kumimoji="1" lang="en-US" altLang="ko-KR" sz="1400" dirty="0"/>
              <a:t>2.</a:t>
            </a:r>
            <a:r>
              <a:rPr kumimoji="1" lang="ko-KR" altLang="en-US" sz="1400" dirty="0"/>
              <a:t> 프롬프트를 평가할 수 있는 테스트 케이스 작성</a:t>
            </a:r>
            <a:endParaRPr kumimoji="1" lang="en-US" altLang="ko-KR" sz="1400" dirty="0"/>
          </a:p>
          <a:p>
            <a:r>
              <a:rPr kumimoji="1" lang="en-US" altLang="ko-KR" sz="1400" dirty="0"/>
              <a:t>3.</a:t>
            </a:r>
            <a:r>
              <a:rPr kumimoji="1" lang="ko-KR" altLang="en-US" sz="1400" dirty="0"/>
              <a:t> 프롬프트의 초안 작성</a:t>
            </a:r>
            <a:endParaRPr kumimoji="1" lang="en-US" altLang="ko-KR" sz="1400" dirty="0"/>
          </a:p>
          <a:p>
            <a:r>
              <a:rPr kumimoji="1" lang="en-US" altLang="ko-KR" sz="1400" dirty="0"/>
              <a:t>4.</a:t>
            </a:r>
            <a:r>
              <a:rPr kumimoji="1" lang="ko-KR" altLang="en-US" sz="1400" dirty="0"/>
              <a:t> 프롬프트를 실행시키고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답변을 평가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사람이 평가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LLM </a:t>
            </a:r>
            <a:r>
              <a:rPr kumimoji="1" lang="ko-KR" altLang="en-US" sz="1400" dirty="0"/>
              <a:t>이 평가</a:t>
            </a:r>
            <a:r>
              <a:rPr kumimoji="1" lang="en-US" altLang="ko-KR" sz="1400" dirty="0"/>
              <a:t>)</a:t>
            </a:r>
          </a:p>
          <a:p>
            <a:r>
              <a:rPr kumimoji="1" lang="en-US" altLang="ko-KR" sz="1400" dirty="0"/>
              <a:t>5.</a:t>
            </a:r>
            <a:r>
              <a:rPr kumimoji="1" lang="ko-KR" altLang="en-US" sz="1400" dirty="0"/>
              <a:t> 반복</a:t>
            </a:r>
            <a:endParaRPr kumimoji="1" lang="en-US" altLang="ko-KR" sz="1400" dirty="0"/>
          </a:p>
          <a:p>
            <a:r>
              <a:rPr kumimoji="1" lang="en-US" altLang="ko-KR" sz="1400" dirty="0"/>
              <a:t>6.</a:t>
            </a:r>
            <a:r>
              <a:rPr kumimoji="1" lang="ko-KR" altLang="en-US" sz="1400" dirty="0"/>
              <a:t> 성공기준을 만족하는 프롬프트를 찾으면 배포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0DB8-752A-1082-D3F3-0F347A5DDFCA}"/>
              </a:ext>
            </a:extLst>
          </p:cNvPr>
          <p:cNvSpPr txBox="1"/>
          <p:nvPr/>
        </p:nvSpPr>
        <p:spPr>
          <a:xfrm>
            <a:off x="58439" y="6492128"/>
            <a:ext cx="868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docs.anthropic.com</a:t>
            </a:r>
            <a:r>
              <a:rPr lang="ko-KR" altLang="en-US" sz="1400" dirty="0"/>
              <a:t>/</a:t>
            </a:r>
            <a:r>
              <a:rPr lang="ko-KR" altLang="en-US" sz="1400" dirty="0" err="1"/>
              <a:t>claude</a:t>
            </a:r>
            <a:r>
              <a:rPr lang="ko-KR" altLang="en-US" sz="1400" dirty="0"/>
              <a:t>/</a:t>
            </a:r>
            <a:r>
              <a:rPr lang="ko-KR" altLang="en-US" sz="1400" dirty="0" err="1"/>
              <a:t>docs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prompt-engineering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9829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0778904-7FAC-6D0C-DAB5-6102513C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 err="1">
                <a:solidFill>
                  <a:srgbClr val="002060"/>
                </a:solidFill>
              </a:rPr>
              <a:t>OpenAI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의 </a:t>
            </a:r>
            <a:r>
              <a:rPr kumimoji="1" lang="en-US" altLang="ko-KR" sz="3200" b="1" dirty="0" err="1">
                <a:solidFill>
                  <a:srgbClr val="002060"/>
                </a:solidFill>
              </a:rPr>
              <a:t>PlayGround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설명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7291E43-7F95-D5C6-7052-4BD2F905B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pic>
        <p:nvPicPr>
          <p:cNvPr id="7" name="그림 6" descr="멀티미디어 소프트웨어, 소프트웨어, 그래픽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9899709D-A423-0070-0F60-6905B5B98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462"/>
          <a:stretch/>
        </p:blipFill>
        <p:spPr>
          <a:xfrm>
            <a:off x="113921" y="1443548"/>
            <a:ext cx="1039376" cy="5202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5C6E2-E5A3-B1F6-D77E-C254DE503903}"/>
              </a:ext>
            </a:extLst>
          </p:cNvPr>
          <p:cNvSpPr txBox="1"/>
          <p:nvPr/>
        </p:nvSpPr>
        <p:spPr>
          <a:xfrm>
            <a:off x="457200" y="962084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1. </a:t>
            </a:r>
            <a:r>
              <a:rPr kumimoji="1" lang="en-US" altLang="ko-KR" sz="1400" dirty="0">
                <a:hlinkClick r:id="rId4"/>
              </a:rPr>
              <a:t>https://platform.openai.com/docs/overview</a:t>
            </a:r>
            <a:r>
              <a:rPr kumimoji="1" lang="ko-KR" altLang="en-US" sz="1400" dirty="0"/>
              <a:t> 로 진입 후 </a:t>
            </a:r>
            <a:r>
              <a:rPr kumimoji="1" lang="en-US" altLang="ko-KR" sz="1400" dirty="0" err="1"/>
              <a:t>PlayGround</a:t>
            </a:r>
            <a:r>
              <a:rPr kumimoji="1" lang="ko-KR" altLang="en-US" sz="1400" dirty="0"/>
              <a:t> 에 진입합니다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</a:p>
        </p:txBody>
      </p:sp>
      <p:pic>
        <p:nvPicPr>
          <p:cNvPr id="10" name="그림 9" descr="소프트웨어, 멀티미디어 소프트웨어, 그래픽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8FD42B5B-2BDE-135B-C51D-DD6F0BDD3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091" y="1443547"/>
            <a:ext cx="10427509" cy="5202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B083B-04E9-C55B-E89E-4D7BE62DB415}"/>
              </a:ext>
            </a:extLst>
          </p:cNvPr>
          <p:cNvSpPr txBox="1"/>
          <p:nvPr/>
        </p:nvSpPr>
        <p:spPr>
          <a:xfrm>
            <a:off x="1326292" y="2586681"/>
            <a:ext cx="2933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시스템 메시지를 작성합니다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  <a:p>
            <a:r>
              <a:rPr kumimoji="1" lang="en-US" altLang="ko-KR" sz="800" dirty="0">
                <a:solidFill>
                  <a:schemeClr val="bg1"/>
                </a:solidFill>
              </a:rPr>
              <a:t>GPT 3.5 </a:t>
            </a:r>
            <a:r>
              <a:rPr kumimoji="1" lang="ko-KR" altLang="en-US" sz="800" dirty="0">
                <a:solidFill>
                  <a:schemeClr val="bg1"/>
                </a:solidFill>
              </a:rPr>
              <a:t>에서는 동작하지 않을 때가 많습니다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  <a:p>
            <a:endParaRPr kumimoji="1" lang="en-US" altLang="ko-KR" sz="800" dirty="0">
              <a:solidFill>
                <a:schemeClr val="bg1"/>
              </a:solidFill>
            </a:endParaRPr>
          </a:p>
          <a:p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en-US" altLang="ko-KR" sz="800" dirty="0">
                <a:solidFill>
                  <a:schemeClr val="bg1"/>
                </a:solidFill>
              </a:rPr>
              <a:t>3.5</a:t>
            </a:r>
            <a:r>
              <a:rPr kumimoji="1" lang="ko-KR" altLang="en-US" sz="800" dirty="0">
                <a:solidFill>
                  <a:schemeClr val="bg1"/>
                </a:solidFill>
              </a:rPr>
              <a:t> 의 경우 </a:t>
            </a:r>
            <a:r>
              <a:rPr kumimoji="1" lang="en-US" altLang="ko-KR" sz="800" dirty="0">
                <a:solidFill>
                  <a:schemeClr val="bg1"/>
                </a:solidFill>
              </a:rPr>
              <a:t>User </a:t>
            </a:r>
            <a:r>
              <a:rPr kumimoji="1" lang="ko-KR" altLang="en-US" sz="800" dirty="0">
                <a:solidFill>
                  <a:schemeClr val="bg1"/>
                </a:solidFill>
              </a:rPr>
              <a:t>메시지에 함께 넣는 것이 더 효과적입니다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  <a:endParaRPr kumimoji="1"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CDF06-6E2A-EF5D-5157-87403C089AF3}"/>
              </a:ext>
            </a:extLst>
          </p:cNvPr>
          <p:cNvSpPr txBox="1"/>
          <p:nvPr/>
        </p:nvSpPr>
        <p:spPr>
          <a:xfrm>
            <a:off x="4975340" y="1559183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클릭하면 </a:t>
            </a:r>
            <a:r>
              <a:rPr kumimoji="1" lang="en-US" altLang="ko-KR" sz="800" dirty="0">
                <a:solidFill>
                  <a:schemeClr val="bg1"/>
                </a:solidFill>
              </a:rPr>
              <a:t>User </a:t>
            </a:r>
            <a:r>
              <a:rPr kumimoji="1" lang="ko-KR" altLang="en-US" sz="800" dirty="0">
                <a:solidFill>
                  <a:schemeClr val="bg1"/>
                </a:solidFill>
              </a:rPr>
              <a:t>또는 </a:t>
            </a:r>
            <a:r>
              <a:rPr kumimoji="1" lang="en-US" altLang="ko-KR" sz="800" dirty="0">
                <a:solidFill>
                  <a:schemeClr val="bg1"/>
                </a:solidFill>
              </a:rPr>
              <a:t>Assistant </a:t>
            </a:r>
            <a:r>
              <a:rPr kumimoji="1" lang="ko-KR" altLang="en-US" sz="800" dirty="0">
                <a:solidFill>
                  <a:schemeClr val="bg1"/>
                </a:solidFill>
              </a:rPr>
              <a:t>로 변경됩니다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A9DEB8-3431-9790-F6CF-8213FB9CC301}"/>
              </a:ext>
            </a:extLst>
          </p:cNvPr>
          <p:cNvCxnSpPr/>
          <p:nvPr/>
        </p:nvCxnSpPr>
        <p:spPr>
          <a:xfrm flipV="1">
            <a:off x="4800600" y="1774627"/>
            <a:ext cx="405714" cy="2601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E716DC3-A6EF-830B-376D-60F71B69FF2D}"/>
              </a:ext>
            </a:extLst>
          </p:cNvPr>
          <p:cNvCxnSpPr>
            <a:cxnSpLocks/>
          </p:cNvCxnSpPr>
          <p:nvPr/>
        </p:nvCxnSpPr>
        <p:spPr>
          <a:xfrm>
            <a:off x="5003457" y="2613022"/>
            <a:ext cx="1016342" cy="4157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CCBBFB-431B-F9CE-163D-139EC867F99C}"/>
              </a:ext>
            </a:extLst>
          </p:cNvPr>
          <p:cNvSpPr txBox="1"/>
          <p:nvPr/>
        </p:nvSpPr>
        <p:spPr>
          <a:xfrm>
            <a:off x="5905500" y="3061081"/>
            <a:ext cx="1717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메시지를 추가적으로 입력합니다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4FA65A-8A1E-25AA-C563-9EE6A455E839}"/>
              </a:ext>
            </a:extLst>
          </p:cNvPr>
          <p:cNvCxnSpPr>
            <a:cxnSpLocks/>
          </p:cNvCxnSpPr>
          <p:nvPr/>
        </p:nvCxnSpPr>
        <p:spPr>
          <a:xfrm flipH="1">
            <a:off x="8862051" y="1666905"/>
            <a:ext cx="1657668" cy="8159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9B13A2-D5DC-9636-A27A-FDB287FAEAE5}"/>
              </a:ext>
            </a:extLst>
          </p:cNvPr>
          <p:cNvSpPr txBox="1"/>
          <p:nvPr/>
        </p:nvSpPr>
        <p:spPr>
          <a:xfrm>
            <a:off x="7500941" y="2523994"/>
            <a:ext cx="272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지금 </a:t>
            </a:r>
            <a:r>
              <a:rPr kumimoji="1" lang="en-US" altLang="ko-KR" sz="800" dirty="0" err="1">
                <a:solidFill>
                  <a:schemeClr val="bg1"/>
                </a:solidFill>
              </a:rPr>
              <a:t>PlayGround</a:t>
            </a:r>
            <a:r>
              <a:rPr kumimoji="1" lang="en-US" altLang="ko-KR" sz="800" dirty="0">
                <a:solidFill>
                  <a:schemeClr val="bg1"/>
                </a:solidFill>
              </a:rPr>
              <a:t> </a:t>
            </a:r>
            <a:r>
              <a:rPr kumimoji="1" lang="ko-KR" altLang="en-US" sz="800" dirty="0">
                <a:solidFill>
                  <a:schemeClr val="bg1"/>
                </a:solidFill>
              </a:rPr>
              <a:t>의 내용을</a:t>
            </a:r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ko-KR" altLang="en-US" sz="800" dirty="0" err="1">
                <a:solidFill>
                  <a:schemeClr val="bg1"/>
                </a:solidFill>
              </a:rPr>
              <a:t>소그</a:t>
            </a:r>
            <a:r>
              <a:rPr kumimoji="1" lang="ko-KR" altLang="en-US" sz="800" dirty="0">
                <a:solidFill>
                  <a:schemeClr val="bg1"/>
                </a:solidFill>
              </a:rPr>
              <a:t> 코드로 구현이 어떻게 되는지 확인할 수 있습니다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10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0778904-7FAC-6D0C-DAB5-6102513C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 err="1">
                <a:solidFill>
                  <a:srgbClr val="002060"/>
                </a:solidFill>
              </a:rPr>
              <a:t>OpenAI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의 </a:t>
            </a:r>
            <a:r>
              <a:rPr kumimoji="1" lang="en-US" altLang="ko-KR" sz="3200" b="1" dirty="0" err="1">
                <a:solidFill>
                  <a:srgbClr val="002060"/>
                </a:solidFill>
              </a:rPr>
              <a:t>PlayGround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설명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7291E43-7F95-D5C6-7052-4BD2F905B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5C6E2-E5A3-B1F6-D77E-C254DE503903}"/>
              </a:ext>
            </a:extLst>
          </p:cNvPr>
          <p:cNvSpPr txBox="1"/>
          <p:nvPr/>
        </p:nvSpPr>
        <p:spPr>
          <a:xfrm>
            <a:off x="609599" y="4958515"/>
            <a:ext cx="10116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GPT 4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en-US" altLang="ko-KR" sz="1400" dirty="0">
                <a:hlinkClick r:id="rId3"/>
              </a:rPr>
              <a:t>https://platform.openai.com/playground/p/BJIXd16AqAium0EcI00s016O?model=gpt-4&amp;mode=chat</a:t>
            </a:r>
            <a:r>
              <a:rPr kumimoji="1" lang="en-US" altLang="ko-KR" sz="1400" dirty="0"/>
              <a:t>)</a:t>
            </a:r>
          </a:p>
        </p:txBody>
      </p:sp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944EE46-592E-5E0F-B0C1-0C9299539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62" y="5266292"/>
            <a:ext cx="7772400" cy="1491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323B2F-AB17-1E80-5BED-130A7F5A25C2}"/>
              </a:ext>
            </a:extLst>
          </p:cNvPr>
          <p:cNvSpPr txBox="1"/>
          <p:nvPr/>
        </p:nvSpPr>
        <p:spPr>
          <a:xfrm>
            <a:off x="609600" y="1114484"/>
            <a:ext cx="11269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GPT 3.5 </a:t>
            </a:r>
            <a:r>
              <a:rPr kumimoji="1" lang="ko-KR" altLang="en-US" sz="1400" dirty="0" err="1"/>
              <a:t>터보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en-US" altLang="ko-KR" sz="1400" dirty="0">
                <a:hlinkClick r:id="rId5"/>
              </a:rPr>
              <a:t>https://platform.openai.com/playground/p/MHbtjTjF6AdvwUIm5OSPeq1w?model=gpt-3.5-turbo-16k&amp;mode=chat</a:t>
            </a:r>
            <a:r>
              <a:rPr kumimoji="1" lang="en-US" altLang="ko-KR" sz="1400" dirty="0"/>
              <a:t>)</a:t>
            </a:r>
            <a:endParaRPr kumimoji="1" lang="ko-KR" altLang="en-US" sz="1400" dirty="0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A32D017-8608-0691-F09E-D49BD6F97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62" y="1509330"/>
            <a:ext cx="6384324" cy="1258492"/>
          </a:xfrm>
          <a:prstGeom prst="rect">
            <a:avLst/>
          </a:prstGeom>
        </p:spPr>
      </p:pic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D2466A8-7FB2-32A2-8D6C-68B65821D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162" y="2940848"/>
            <a:ext cx="6384324" cy="19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6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2B6A392-EB91-A970-D66A-FD078BD8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9" y="467095"/>
            <a:ext cx="1637703" cy="4233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008D-F776-7FFD-F015-A6CD2BC2E652}"/>
              </a:ext>
            </a:extLst>
          </p:cNvPr>
          <p:cNvSpPr txBox="1"/>
          <p:nvPr/>
        </p:nvSpPr>
        <p:spPr>
          <a:xfrm>
            <a:off x="2570480" y="467095"/>
            <a:ext cx="93573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Temperature</a:t>
            </a:r>
          </a:p>
          <a:p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This slider adjusts the </a:t>
            </a:r>
            <a:r>
              <a:rPr lang="en-US" altLang="ko-KR" sz="1400" b="0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randomness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 of the model's responses.</a:t>
            </a:r>
            <a:b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온도 값이 낮을수록 일관성 있는 결과물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예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: 0.2)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을 얻을 수 있고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값이 높을수록 다양하고 창의적인 결과물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예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: 1.0)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을 얻을 수 있습니다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특정 용도에 맞게 일관성과 창의성 사이에서 원하는 절충점을 기준으로 온도 값을 선택합니다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온도 범위는 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에서 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ko-KR" altLang="en-US" sz="1400" b="0" i="0" dirty="0" err="1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까지입니다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sz="1400" dirty="0"/>
            </a:br>
            <a:endParaRPr lang="en-US" altLang="ko-KR" sz="1400" dirty="0"/>
          </a:p>
          <a:p>
            <a:r>
              <a:rPr lang="en-US" altLang="ko-KR" sz="1400" dirty="0"/>
              <a:t>Maximum length: </a:t>
            </a:r>
            <a:r>
              <a:rPr lang="ko-KR" altLang="en-US" sz="1400" dirty="0"/>
              <a:t>출력 토큰의 최대 길이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Stop Sequences:</a:t>
            </a:r>
          </a:p>
          <a:p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모델에서 생성 할 때 더 이상의 텍스트 생성을 중지하도록 신호를 보낼 텍스트 시퀀스를 입력합니다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  대소문자 구분합니다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sz="1400" dirty="0">
              <a:solidFill>
                <a:srgbClr val="292C32"/>
              </a:solidFill>
              <a:latin typeface="Open Sans" panose="020B0606030504020204" pitchFamily="34" charset="0"/>
            </a:endParaRPr>
          </a:p>
          <a:p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Top P</a:t>
            </a:r>
          </a:p>
          <a:p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nucleus sampling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를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제어하는 인자로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0~1.0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사이의 값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</a:p>
          <a:p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예를 들어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Top P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를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0.9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로 설정하면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, 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다음 토큰의 대상을 확률이 높은 순서대로 토큰들의 더해 나갈 때 전체 확률의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90%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에 해당하는 부분 집합이 형성됩니다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모델은 이 부분 집합 내의 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토큰들만을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선택하여 다음 토큰으로 사용합니다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</a:p>
          <a:p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따라서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,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값이 낮을 수록 더 다양한 토큰이 오는 것을 볼 수 있으며 말이 안되는 경우도 많다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</a:t>
            </a:r>
            <a:endParaRPr lang="en-US" altLang="ko-KR" sz="1400" dirty="0">
              <a:solidFill>
                <a:srgbClr val="292C32"/>
              </a:solidFill>
              <a:latin typeface="Open Sans" panose="020B0606030504020204" pitchFamily="34" charset="0"/>
            </a:endParaRPr>
          </a:p>
          <a:p>
            <a:endParaRPr lang="en-US" altLang="ko-KR" sz="1400" dirty="0">
              <a:solidFill>
                <a:srgbClr val="292C32"/>
              </a:solidFill>
              <a:latin typeface="Open Sans" panose="020B0606030504020204" pitchFamily="34" charset="0"/>
            </a:endParaRPr>
          </a:p>
          <a:p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Frequency penalty: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자주 반복되는 토큰에 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패널티가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적용 됨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</a:p>
          <a:p>
            <a:r>
              <a:rPr lang="ko-KR" altLang="en-US" sz="1400" dirty="0"/>
              <a:t>모델이 동일한 단어나 구를 과도하게 반복하는 것을 방지합니다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Presence penalty:</a:t>
            </a:r>
            <a:r>
              <a:rPr lang="ko-KR" altLang="en-US" sz="1400" dirty="0"/>
              <a:t> 이미 존재하는 토큰에 </a:t>
            </a:r>
            <a:r>
              <a:rPr lang="ko-KR" altLang="en-US" sz="1400" dirty="0" err="1"/>
              <a:t>패널티가</a:t>
            </a:r>
            <a:r>
              <a:rPr lang="ko-KR" altLang="en-US" sz="1400" dirty="0"/>
              <a:t> 적용 됨</a:t>
            </a:r>
            <a:r>
              <a:rPr lang="en-US" altLang="ko-KR" sz="1400" dirty="0"/>
              <a:t>.</a:t>
            </a:r>
            <a:r>
              <a:rPr lang="ko-KR" altLang="en-US" sz="1400" dirty="0"/>
              <a:t> 다른 단어 사용을 권장하는 것과 </a:t>
            </a:r>
            <a:r>
              <a:rPr lang="ko-KR" altLang="en-US" sz="1400" dirty="0" err="1"/>
              <a:t>비슷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다양성을 권장</a:t>
            </a:r>
            <a:r>
              <a:rPr lang="en-US" altLang="ko-KR" sz="1400" dirty="0"/>
              <a:t>.</a:t>
            </a:r>
            <a:r>
              <a:rPr lang="ko-KR" altLang="en-US" sz="1400" dirty="0"/>
              <a:t> 이 설정은 모델이 새로운 단어나 개념을 소개하는 데에 더 중점을 두게 만듭니다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8EEE-98B0-B3F3-F6D5-A50D59F6BA45}"/>
              </a:ext>
            </a:extLst>
          </p:cNvPr>
          <p:cNvSpPr txBox="1"/>
          <p:nvPr/>
        </p:nvSpPr>
        <p:spPr>
          <a:xfrm>
            <a:off x="0" y="6519446"/>
            <a:ext cx="9641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platform.openai.com</a:t>
            </a:r>
            <a:r>
              <a:rPr lang="ko-KR" altLang="en-US" sz="1400" dirty="0"/>
              <a:t>/</a:t>
            </a:r>
            <a:r>
              <a:rPr lang="ko-KR" altLang="en-US" sz="1400" dirty="0" err="1"/>
              <a:t>docs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guides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text-generation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parameter-details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FE28E-6D89-D25A-2D19-E02531D44F0E}"/>
              </a:ext>
            </a:extLst>
          </p:cNvPr>
          <p:cNvSpPr txBox="1"/>
          <p:nvPr/>
        </p:nvSpPr>
        <p:spPr>
          <a:xfrm>
            <a:off x="0" y="6222516"/>
            <a:ext cx="10904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medium.com</a:t>
            </a:r>
            <a:r>
              <a:rPr lang="ko-KR" altLang="en-US" sz="1400" dirty="0"/>
              <a:t>/@</a:t>
            </a:r>
            <a:r>
              <a:rPr lang="ko-KR" altLang="en-US" sz="1400" dirty="0" err="1"/>
              <a:t>KTAsim</a:t>
            </a:r>
            <a:r>
              <a:rPr lang="ko-KR" altLang="en-US" sz="1400" dirty="0"/>
              <a:t>/frequency-vs-presence-penalty-whats-the-difference-openai-api-51b0c4a7229e</a:t>
            </a:r>
          </a:p>
        </p:txBody>
      </p:sp>
    </p:spTree>
    <p:extLst>
      <p:ext uri="{BB962C8B-B14F-4D97-AF65-F5344CB8AC3E}">
        <p14:creationId xmlns:p14="http://schemas.microsoft.com/office/powerpoint/2010/main" val="276482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978815-80B6-C551-292C-6C950F5EFF83}"/>
              </a:ext>
            </a:extLst>
          </p:cNvPr>
          <p:cNvSpPr txBox="1"/>
          <p:nvPr/>
        </p:nvSpPr>
        <p:spPr>
          <a:xfrm>
            <a:off x="335280" y="300058"/>
            <a:ext cx="114909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i="0" dirty="0">
                <a:solidFill>
                  <a:schemeClr val="tx2"/>
                </a:solidFill>
                <a:effectLst/>
                <a:latin typeface="Söhne"/>
              </a:rPr>
              <a:t>Context Window</a:t>
            </a:r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언어 모델이 한 번에 고려할 수 있는 텍스트의 최대 범위를 말합니다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이는 모델이 한 번에 처리할 수 있는 최대 토큰 수로 정의됩니다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즉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,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 맥락이 파악가능한 영역이라고 생각하면 됩니다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.</a:t>
            </a:r>
          </a:p>
          <a:p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, </a:t>
            </a:r>
            <a:r>
              <a:rPr lang="en" altLang="ko-KR" b="0" i="0" dirty="0">
                <a:solidFill>
                  <a:schemeClr val="tx2"/>
                </a:solidFill>
                <a:effectLst/>
                <a:latin typeface="Söhne"/>
              </a:rPr>
              <a:t>GPT-3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모델의 </a:t>
            </a:r>
            <a:r>
              <a:rPr lang="en" altLang="ko-KR" b="0" i="0" dirty="0">
                <a:solidFill>
                  <a:schemeClr val="tx2"/>
                </a:solidFill>
                <a:effectLst/>
                <a:latin typeface="Söhne"/>
              </a:rPr>
              <a:t>context window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는 대략 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2048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토큰 정도라 하면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이는 모델이 텍스트를 생성하거나 이해할 때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약 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2048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토큰 분량의 최근 정보만을 사용한다는 것을 의미합니다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이 범위 밖의 텍스트는 모델에 의해 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"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기억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"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되지 않습니다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</a:t>
            </a:r>
          </a:p>
          <a:p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r>
              <a:rPr lang="en-US" altLang="ko-KR" b="1" i="0" dirty="0">
                <a:solidFill>
                  <a:schemeClr val="tx2"/>
                </a:solidFill>
                <a:effectLst/>
                <a:latin typeface="Söhne"/>
              </a:rPr>
              <a:t>Token</a:t>
            </a:r>
            <a:endParaRPr lang="en-US" altLang="ko-KR" b="0" i="0" dirty="0">
              <a:solidFill>
                <a:schemeClr val="tx2"/>
              </a:solidFill>
              <a:effectLst/>
              <a:latin typeface="Söhne"/>
            </a:endParaRP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언어 모델에서 기본적인 텍스트 단위입니다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. </a:t>
            </a: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하나의 토큰은 보통 하나의 단어가 될 수 있지만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그것보다 더 작은 단위로 분해될 수도 있습니다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. </a:t>
            </a: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예를 들어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, "unbelievable"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이라는 단어는 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"un", "##</a:t>
            </a:r>
            <a:r>
              <a:rPr lang="en-US" altLang="ko-KR" dirty="0" err="1">
                <a:solidFill>
                  <a:schemeClr val="tx2"/>
                </a:solidFill>
                <a:latin typeface="Söhne"/>
              </a:rPr>
              <a:t>believ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", "##able"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과 같은 여러 개의 </a:t>
            </a:r>
            <a:r>
              <a:rPr lang="ko-KR" altLang="en-US" dirty="0" err="1">
                <a:solidFill>
                  <a:schemeClr val="tx2"/>
                </a:solidFill>
                <a:latin typeface="Söhne"/>
              </a:rPr>
              <a:t>서브워드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 토큰으로 분리가능</a:t>
            </a:r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4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9C2094C-CCE3-110A-DFDC-7FFBF2A3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6" name="그림 5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7C0E023-8738-400A-7EED-16CCC1D19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903686-6D8A-F56E-B590-C445E93A1864}"/>
              </a:ext>
            </a:extLst>
          </p:cNvPr>
          <p:cNvSpPr txBox="1"/>
          <p:nvPr/>
        </p:nvSpPr>
        <p:spPr>
          <a:xfrm>
            <a:off x="611890" y="1085252"/>
            <a:ext cx="94629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돈을 써라 </a:t>
            </a:r>
            <a:r>
              <a:rPr lang="en-US" altLang="ko-KR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-&gt;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가장 </a:t>
            </a:r>
            <a:r>
              <a:rPr lang="ko-KR" altLang="en-US" dirty="0">
                <a:solidFill>
                  <a:srgbClr val="C00000"/>
                </a:solidFill>
                <a:latin typeface="Open Sans" panose="020F0502020204030204" pitchFamily="34" charset="0"/>
              </a:rPr>
              <a:t>최신의 모델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이 제일 성능이 좋다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  <a:p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  <a:p>
            <a:r>
              <a:rPr lang="en-US" altLang="ko-KR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2.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ko-KR" altLang="en-US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명확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하고 </a:t>
            </a:r>
            <a:r>
              <a:rPr lang="ko-KR" altLang="en-US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구체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적이며 </a:t>
            </a:r>
            <a:r>
              <a:rPr lang="ko-KR" altLang="en-US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직접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적으로 전달할 것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  <a:p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   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(Role 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부여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Audience (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청중 선정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),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원하는 상황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or 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목표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길이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형식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스타일 등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)</a:t>
            </a:r>
            <a:br>
              <a:rPr lang="ko-KR" altLang="en-US" dirty="0"/>
            </a:b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FEFB8F-4D3A-233E-ECF4-6B5468649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99773"/>
              </p:ext>
            </p:extLst>
          </p:nvPr>
        </p:nvGraphicFramePr>
        <p:xfrm>
          <a:off x="931968" y="2597351"/>
          <a:ext cx="1034334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340">
                  <a:extLst>
                    <a:ext uri="{9D8B030D-6E8A-4147-A177-3AD203B41FA5}">
                      <a16:colId xmlns:a16="http://schemas.microsoft.com/office/drawing/2014/main" val="1053628145"/>
                    </a:ext>
                  </a:extLst>
                </a:gridCol>
                <a:gridCol w="7420000">
                  <a:extLst>
                    <a:ext uri="{9D8B030D-6E8A-4147-A177-3AD203B41FA5}">
                      <a16:colId xmlns:a16="http://schemas.microsoft.com/office/drawing/2014/main" val="478423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Bad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Good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0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인공지능을 주제로 시를 써주세요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최근 출시한 </a:t>
                      </a:r>
                      <a:r>
                        <a:rPr lang="en-US" altLang="ko-KR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claude3 </a:t>
                      </a:r>
                      <a:r>
                        <a:rPr lang="ko-KR" altLang="en-US" sz="14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향한 당신의 마음을 주제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ko-KR" altLang="en-US" sz="1400" strike="sngStrik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짧은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줄 정도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시</a:t>
                      </a:r>
                      <a:r>
                        <a:rPr lang="ko-KR" altLang="en-US" sz="1400" dirty="0"/>
                        <a:t>를 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한국의 윤동주 스타일</a:t>
                      </a:r>
                      <a:r>
                        <a:rPr lang="ko-KR" altLang="en-US" sz="1400" dirty="0"/>
                        <a:t>로 작성해주세요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02276"/>
                  </a:ext>
                </a:extLst>
              </a:tr>
            </a:tbl>
          </a:graphicData>
        </a:graphic>
      </p:graphicFrame>
      <p:pic>
        <p:nvPicPr>
          <p:cNvPr id="14" name="그림 1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FFBF843-7B9A-AC8A-4BE9-AF688471F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67" y="3581946"/>
            <a:ext cx="2371405" cy="3189131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50D31D-AC3F-3965-F5EB-AAEB93EB5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970" y="3606318"/>
            <a:ext cx="3497597" cy="3145126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4D6A64C-2FD3-E856-1BF2-E5A023668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469" y="3606318"/>
            <a:ext cx="4724387" cy="161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6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D96764-BEB0-1D21-99F6-68F4D6C7D570}"/>
              </a:ext>
            </a:extLst>
          </p:cNvPr>
          <p:cNvSpPr txBox="1"/>
          <p:nvPr/>
        </p:nvSpPr>
        <p:spPr>
          <a:xfrm>
            <a:off x="457200" y="96893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2.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ko-KR" altLang="en-US" sz="2000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명확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하고 직접적으로 전달할 것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Role </a:t>
            </a:r>
            <a:r>
              <a:rPr kumimoji="1" lang="ko-KR" altLang="en-US" sz="2000" dirty="0"/>
              <a:t>부여</a:t>
            </a:r>
            <a:endParaRPr kumimoji="1" lang="en-US" altLang="ko-KR" sz="2000" dirty="0"/>
          </a:p>
        </p:txBody>
      </p:sp>
      <p:pic>
        <p:nvPicPr>
          <p:cNvPr id="9" name="그림 8" descr="텍스트, 스크린샷, 폰트, 편지이(가) 표시된 사진&#10;&#10;자동 생성된 설명">
            <a:extLst>
              <a:ext uri="{FF2B5EF4-FFF2-40B4-BE49-F238E27FC236}">
                <a16:creationId xmlns:a16="http://schemas.microsoft.com/office/drawing/2014/main" id="{2EE778D2-CC5D-D5AF-5986-2581A885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08" y="1508090"/>
            <a:ext cx="5792265" cy="37894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 descr="텍스트, 스크린샷, 폰트, 편지이(가) 표시된 사진&#10;&#10;자동 생성된 설명">
            <a:extLst>
              <a:ext uri="{FF2B5EF4-FFF2-40B4-BE49-F238E27FC236}">
                <a16:creationId xmlns:a16="http://schemas.microsoft.com/office/drawing/2014/main" id="{4C12D37D-FEEC-AAA2-5E05-AA14E66EF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08090"/>
            <a:ext cx="5810093" cy="48927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50B1F7D-7D4D-0089-451D-EC72C3AD6AE1}"/>
              </a:ext>
            </a:extLst>
          </p:cNvPr>
          <p:cNvCxnSpPr>
            <a:cxnSpLocks/>
          </p:cNvCxnSpPr>
          <p:nvPr/>
        </p:nvCxnSpPr>
        <p:spPr>
          <a:xfrm>
            <a:off x="1617095" y="1890945"/>
            <a:ext cx="846019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D229C984-9741-9580-BA7F-8602B92DC0F4}"/>
              </a:ext>
            </a:extLst>
          </p:cNvPr>
          <p:cNvCxnSpPr/>
          <p:nvPr/>
        </p:nvCxnSpPr>
        <p:spPr>
          <a:xfrm>
            <a:off x="6961573" y="1768137"/>
            <a:ext cx="58592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4142D1E-D2BE-FA9A-8C29-5180E5B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3" name="그림 2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F036458E-EA79-F463-6413-35B492E293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F26B3E14-6FE0-0E92-A19E-A361CA8A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9" y="1508090"/>
            <a:ext cx="6090920" cy="20039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7030C6A1-200C-53AE-F774-F0505D17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8090"/>
            <a:ext cx="6024387" cy="45706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BF2E0E-E731-B453-A53B-AD37F41B3295}"/>
              </a:ext>
            </a:extLst>
          </p:cNvPr>
          <p:cNvSpPr/>
          <p:nvPr/>
        </p:nvSpPr>
        <p:spPr>
          <a:xfrm>
            <a:off x="6658252" y="5166804"/>
            <a:ext cx="5379868" cy="834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423CC-E0A9-876E-8F9E-1F4D0947EF9B}"/>
              </a:ext>
            </a:extLst>
          </p:cNvPr>
          <p:cNvSpPr txBox="1"/>
          <p:nvPr/>
        </p:nvSpPr>
        <p:spPr>
          <a:xfrm>
            <a:off x="457200" y="96893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2.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ko-KR" altLang="en-US" sz="2000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명확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하고 직접적으로 전달할 것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Audience </a:t>
            </a:r>
            <a:r>
              <a:rPr kumimoji="1" lang="ko-KR" altLang="en-US" sz="2000" dirty="0"/>
              <a:t>선정</a:t>
            </a:r>
            <a:endParaRPr kumimoji="1" lang="en-US" altLang="ko-KR" sz="2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DCADC58-AB18-EE5A-ACD4-159C62F0D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4" name="그림 3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F52F4D72-33CA-8F10-E2AB-425A194BD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46FC657-C829-AE8D-ED84-87D2FDA6C0E2}"/>
              </a:ext>
            </a:extLst>
          </p:cNvPr>
          <p:cNvSpPr/>
          <p:nvPr/>
        </p:nvSpPr>
        <p:spPr>
          <a:xfrm>
            <a:off x="6755585" y="1809886"/>
            <a:ext cx="5379868" cy="150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9C8F66-1B90-CC09-D553-0A10291A351A}"/>
              </a:ext>
            </a:extLst>
          </p:cNvPr>
          <p:cNvSpPr/>
          <p:nvPr/>
        </p:nvSpPr>
        <p:spPr>
          <a:xfrm>
            <a:off x="2278320" y="1664043"/>
            <a:ext cx="1346329" cy="151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787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2A87066-F271-DBCC-DC7B-A08ECE1C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48ACD63-F0F0-3A02-398B-98F12836B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5A9155-2866-9C85-49C9-171E2693DDAD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3.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지침과 지침에 사용되는 문맥이 구분되어 있을 경우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”””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또는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###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이용해 구분을 하는 것이 좋다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4B041F-38E0-6F98-CAAD-FCDF8F535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5380"/>
              </p:ext>
            </p:extLst>
          </p:nvPr>
        </p:nvGraphicFramePr>
        <p:xfrm>
          <a:off x="716692" y="1450393"/>
          <a:ext cx="10360478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1513">
                  <a:extLst>
                    <a:ext uri="{9D8B030D-6E8A-4147-A177-3AD203B41FA5}">
                      <a16:colId xmlns:a16="http://schemas.microsoft.com/office/drawing/2014/main" val="1053628145"/>
                    </a:ext>
                  </a:extLst>
                </a:gridCol>
                <a:gridCol w="5458965">
                  <a:extLst>
                    <a:ext uri="{9D8B030D-6E8A-4147-A177-3AD203B41FA5}">
                      <a16:colId xmlns:a16="http://schemas.microsoft.com/office/drawing/2014/main" val="478423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Bad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Good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0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아래 내용을 순서가 없는 리스트 형태로 요약해주세요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연초부터 </a:t>
                      </a:r>
                      <a:r>
                        <a:rPr lang="ko-KR" altLang="en-US" sz="1100" dirty="0" err="1"/>
                        <a:t>고공행진하는</a:t>
                      </a:r>
                      <a:r>
                        <a:rPr lang="ko-KR" altLang="en-US" sz="1100" dirty="0"/>
                        <a:t> 식료품 물가에 장바구니 부담이 커지고 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부진에 병충해 등이 겹쳐 이달도 농산물 가격 상승세가 계속될 것으로 전망돼 </a:t>
                      </a:r>
                      <a:r>
                        <a:rPr lang="ko-KR" altLang="en-US" sz="1100" dirty="0" err="1"/>
                        <a:t>애그플레이션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농산물 가격 상승으로 인한 물가 부담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경고등이 켜졌다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일 통계청에 따르면 지난 </a:t>
                      </a:r>
                      <a:r>
                        <a:rPr lang="en-US" altLang="ko-KR" sz="1100" dirty="0"/>
                        <a:t>1~2</a:t>
                      </a:r>
                      <a:r>
                        <a:rPr lang="ko-KR" altLang="en-US" sz="1100" dirty="0"/>
                        <a:t>월 식료품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 같은 기간보다 </a:t>
                      </a:r>
                      <a:r>
                        <a:rPr lang="en-US" altLang="ko-KR" sz="1100" dirty="0"/>
                        <a:t>6.7% </a:t>
                      </a:r>
                      <a:r>
                        <a:rPr lang="ko-KR" altLang="en-US" sz="1100" dirty="0"/>
                        <a:t>상승했다</a:t>
                      </a:r>
                      <a:r>
                        <a:rPr lang="en-US" altLang="ko-KR" sz="1100" dirty="0"/>
                        <a:t>. 1~2</a:t>
                      </a:r>
                      <a:r>
                        <a:rPr lang="ko-KR" altLang="en-US" sz="1100" dirty="0"/>
                        <a:t>월 기준 </a:t>
                      </a:r>
                      <a:r>
                        <a:rPr lang="en-US" altLang="ko-KR" sz="1100" dirty="0"/>
                        <a:t>2021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(8.3%) </a:t>
                      </a:r>
                      <a:r>
                        <a:rPr lang="ko-KR" altLang="en-US" sz="1100" dirty="0"/>
                        <a:t>이후 가장 큰 상승 폭이다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월별 식료품 물가 상승률은 지난해 </a:t>
                      </a:r>
                      <a:r>
                        <a:rPr lang="en-US" altLang="ko-KR" sz="1100" dirty="0"/>
                        <a:t>11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6%</a:t>
                      </a:r>
                      <a:r>
                        <a:rPr lang="ko-KR" altLang="en-US" sz="1100" dirty="0"/>
                        <a:t>대를 유지했으나 지난달 </a:t>
                      </a:r>
                      <a:r>
                        <a:rPr lang="en-US" altLang="ko-KR" sz="1100" dirty="0"/>
                        <a:t>7.3%</a:t>
                      </a:r>
                      <a:r>
                        <a:rPr lang="ko-KR" altLang="en-US" sz="1100" dirty="0"/>
                        <a:t>로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식료품 물가 상승률이 </a:t>
                      </a:r>
                      <a:r>
                        <a:rPr lang="en-US" altLang="ko-KR" sz="1100" dirty="0"/>
                        <a:t>7%</a:t>
                      </a:r>
                      <a:r>
                        <a:rPr lang="ko-KR" altLang="en-US" sz="1100" dirty="0"/>
                        <a:t>대를 기록한 것은 </a:t>
                      </a:r>
                      <a:r>
                        <a:rPr lang="en-US" altLang="ko-KR" sz="1100" dirty="0"/>
                        <a:t>2022</a:t>
                      </a:r>
                      <a:r>
                        <a:rPr lang="ko-KR" altLang="en-US" sz="1100" dirty="0"/>
                        <a:t>년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개월 만이다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식료품 물가 상승 원인 중 하나는 과일 가격 급등이다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부진으로 사과 가격이 오른 데다 대체재인 귤 등의 가격도 함께 상승해 과일 물가가 크게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지난달 과일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전보다 </a:t>
                      </a:r>
                      <a:r>
                        <a:rPr lang="en-US" altLang="ko-KR" sz="1100" dirty="0"/>
                        <a:t>38.3% </a:t>
                      </a:r>
                      <a:r>
                        <a:rPr lang="ko-KR" altLang="en-US" sz="1100" dirty="0"/>
                        <a:t>올랐다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문제는 과일 가격이 진정될 기미가 보이지 않는다는 점이다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한국농촌경제연구원이 지난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일 발간한 보고서 ‘농업관측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 err="1"/>
                        <a:t>월호’에</a:t>
                      </a:r>
                      <a:r>
                        <a:rPr lang="ko-KR" altLang="en-US" sz="1100" dirty="0"/>
                        <a:t> 따르면 토마토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딸기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참외 등 과실류와 애호박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오이 등 채소류 가격이 이달에도 상승할 전망이다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아래 내용을 순서가 없는 리스트 형태로 요약해주세요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내용</a:t>
                      </a:r>
                      <a:r>
                        <a:rPr lang="en-US" altLang="ko-KR" sz="1100" dirty="0"/>
                        <a:t>:###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연초부터 </a:t>
                      </a:r>
                      <a:r>
                        <a:rPr lang="ko-KR" altLang="en-US" sz="1100" dirty="0" err="1"/>
                        <a:t>고공행진하는</a:t>
                      </a:r>
                      <a:r>
                        <a:rPr lang="ko-KR" altLang="en-US" sz="1100" dirty="0"/>
                        <a:t> 식료품 물가에 장바구니 부담이 커지고 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부진에 병충해 등이 겹쳐 이달도 농산물 가격 상승세가 계속될 것으로 전망돼 </a:t>
                      </a:r>
                      <a:r>
                        <a:rPr lang="ko-KR" altLang="en-US" sz="1100" dirty="0" err="1"/>
                        <a:t>애그플레이션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농산물 가격 상승으로 인한 물가 부담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경고등이 켜졌다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일 통계청에 따르면 지난 </a:t>
                      </a:r>
                      <a:r>
                        <a:rPr lang="en-US" altLang="ko-KR" sz="1100" dirty="0"/>
                        <a:t>1~2</a:t>
                      </a:r>
                      <a:r>
                        <a:rPr lang="ko-KR" altLang="en-US" sz="1100" dirty="0"/>
                        <a:t>월 식료품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 같은 기간보다 </a:t>
                      </a:r>
                      <a:r>
                        <a:rPr lang="en-US" altLang="ko-KR" sz="1100" dirty="0"/>
                        <a:t>6.7% </a:t>
                      </a:r>
                      <a:r>
                        <a:rPr lang="ko-KR" altLang="en-US" sz="1100" dirty="0"/>
                        <a:t>상승했다</a:t>
                      </a:r>
                      <a:r>
                        <a:rPr lang="en-US" altLang="ko-KR" sz="1100" dirty="0"/>
                        <a:t>. 1~2</a:t>
                      </a:r>
                      <a:r>
                        <a:rPr lang="ko-KR" altLang="en-US" sz="1100" dirty="0"/>
                        <a:t>월 기준 </a:t>
                      </a:r>
                      <a:r>
                        <a:rPr lang="en-US" altLang="ko-KR" sz="1100" dirty="0"/>
                        <a:t>2021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(8.3%) </a:t>
                      </a:r>
                      <a:r>
                        <a:rPr lang="ko-KR" altLang="en-US" sz="1100" dirty="0"/>
                        <a:t>이후 가장 큰 상승 폭이다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월별 식료품 물가 상승률은 지난해 </a:t>
                      </a:r>
                      <a:r>
                        <a:rPr lang="en-US" altLang="ko-KR" sz="1100" dirty="0"/>
                        <a:t>11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6%</a:t>
                      </a:r>
                      <a:r>
                        <a:rPr lang="ko-KR" altLang="en-US" sz="1100" dirty="0"/>
                        <a:t>대를 유지했으나 지난달 </a:t>
                      </a:r>
                      <a:r>
                        <a:rPr lang="en-US" altLang="ko-KR" sz="1100" dirty="0"/>
                        <a:t>7.3%</a:t>
                      </a:r>
                      <a:r>
                        <a:rPr lang="ko-KR" altLang="en-US" sz="1100" dirty="0"/>
                        <a:t>로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식료품 물가 상승률이 </a:t>
                      </a:r>
                      <a:r>
                        <a:rPr lang="en-US" altLang="ko-KR" sz="1100" dirty="0"/>
                        <a:t>7%</a:t>
                      </a:r>
                      <a:r>
                        <a:rPr lang="ko-KR" altLang="en-US" sz="1100" dirty="0"/>
                        <a:t>대를 기록한 것은 </a:t>
                      </a:r>
                      <a:r>
                        <a:rPr lang="en-US" altLang="ko-KR" sz="1100" dirty="0"/>
                        <a:t>2022</a:t>
                      </a:r>
                      <a:r>
                        <a:rPr lang="ko-KR" altLang="en-US" sz="1100" dirty="0"/>
                        <a:t>년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개월 만이다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식료품 물가 상승 원인 중 하나는 과일 가격 급등이다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부진으로 사과 가격이 오른 데다 대체재인 귤 등의 가격도 함께 상승해 과일 물가가 크게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지난달 과일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전보다 </a:t>
                      </a:r>
                      <a:r>
                        <a:rPr lang="en-US" altLang="ko-KR" sz="1100" dirty="0"/>
                        <a:t>38.3% </a:t>
                      </a:r>
                      <a:r>
                        <a:rPr lang="ko-KR" altLang="en-US" sz="1100" dirty="0"/>
                        <a:t>올랐다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문제는 과일 가격이 진정될 기미가 보이지 않는다는 점이다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한국농촌경제연구원이 지난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일 발간한 보고서 ‘농업관측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 err="1"/>
                        <a:t>월호’에</a:t>
                      </a:r>
                      <a:r>
                        <a:rPr lang="ko-KR" altLang="en-US" sz="1100" dirty="0"/>
                        <a:t> 따르면 토마토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딸기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참외 등 과실류와 애호박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오이 등 채소류 가격이 이달에도 상승할 전망이다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en-US" altLang="ko-KR" sz="1100" dirty="0"/>
                        <a:t>###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02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049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D98A4D46-1046-5E53-8A50-D0552490A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9BBB7-1116-D55F-F09D-2B3296CFB998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4.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지정한 출력형식이 필요한 경우 기본 포맷을 이용하거나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템플릿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예시를 통해 명확하게 설명해준다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4155CB8-12AF-42A0-14CB-B70C1E55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A28DD-1521-F755-E9D5-44C0CFC8B24D}"/>
              </a:ext>
            </a:extLst>
          </p:cNvPr>
          <p:cNvSpPr txBox="1"/>
          <p:nvPr/>
        </p:nvSpPr>
        <p:spPr>
          <a:xfrm>
            <a:off x="898126" y="1618742"/>
            <a:ext cx="69769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/>
              <a:t>사용가능한 유용한 기본 포맷 </a:t>
            </a:r>
            <a:r>
              <a:rPr kumimoji="1" lang="en-US" altLang="ko-KR" sz="2000" b="1" dirty="0"/>
              <a:t>(</a:t>
            </a:r>
            <a:r>
              <a:rPr kumimoji="1" lang="en-US" altLang="ko-KR" sz="2000" b="1" dirty="0" err="1"/>
              <a:t>OpenAI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기준</a:t>
            </a:r>
            <a:r>
              <a:rPr kumimoji="1" lang="en-US" altLang="ko-KR" sz="2000" b="1" dirty="0"/>
              <a:t>)</a:t>
            </a:r>
          </a:p>
          <a:p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리스트</a:t>
            </a:r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Key-Value Pair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테이블</a:t>
            </a:r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마크다운</a:t>
            </a:r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YAML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04489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91662-03A1-7236-5777-09CA0995D565}"/>
              </a:ext>
            </a:extLst>
          </p:cNvPr>
          <p:cNvSpPr txBox="1"/>
          <p:nvPr/>
        </p:nvSpPr>
        <p:spPr>
          <a:xfrm>
            <a:off x="679295" y="2353264"/>
            <a:ext cx="62023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b="1" dirty="0"/>
              <a:t>2022.</a:t>
            </a:r>
            <a:r>
              <a:rPr kumimoji="1" lang="ko-KR" altLang="en-US" sz="8000" b="1" dirty="0"/>
              <a:t> </a:t>
            </a:r>
            <a:r>
              <a:rPr kumimoji="1" lang="en-US" altLang="ko-KR" sz="8000" b="1" dirty="0"/>
              <a:t>11.</a:t>
            </a:r>
            <a:r>
              <a:rPr kumimoji="1" lang="ko-KR" altLang="en-US" sz="8000" b="1" dirty="0"/>
              <a:t> </a:t>
            </a:r>
            <a:r>
              <a:rPr kumimoji="1" lang="en-US" altLang="ko-KR" sz="8000" b="1" dirty="0"/>
              <a:t>30</a:t>
            </a:r>
            <a:endParaRPr kumimoji="1" lang="ko-KR" altLang="en-US" sz="8000" b="1" dirty="0"/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BCD4BFA-6C8A-69AD-F188-7E196E7E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334" y="321469"/>
            <a:ext cx="3465994" cy="60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81ABE9B-0256-B756-13A5-04FC0585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13" y="1450393"/>
            <a:ext cx="3979905" cy="4466338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6C2DE59-1AB4-9806-F824-385BB12E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10" y="1450393"/>
            <a:ext cx="4943786" cy="3693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A345C9-F361-5F69-F19A-7A22DFBCECF7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4.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지정한 출력형식이 필요한 경우 기본 포맷을 이용하거나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템플릿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예시를 통해 명확하게 설명해준다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619F4A-8AD1-1681-B71E-1BE5903A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10" name="그림 9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CEB5936-C993-DC2D-6998-6B32E4DAE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14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D98A4D46-1046-5E53-8A50-D0552490A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9BBB7-1116-D55F-F09D-2B3296CFB998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5.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one-shot, two-shot, </a:t>
            </a:r>
            <a:r>
              <a:rPr kumimoji="1" lang="en" altLang="ko-KR" sz="1800" dirty="0"/>
              <a:t>Few-shot examples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96F05-9058-DE4B-25C3-D2D0E87A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9F64B-5265-C96E-4FD5-7B18D00F7138}"/>
              </a:ext>
            </a:extLst>
          </p:cNvPr>
          <p:cNvSpPr txBox="1"/>
          <p:nvPr/>
        </p:nvSpPr>
        <p:spPr>
          <a:xfrm>
            <a:off x="856555" y="4010466"/>
            <a:ext cx="10577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few-shot</a:t>
            </a:r>
            <a:r>
              <a:rPr lang="ko-KR" altLang="en-US" dirty="0"/>
              <a:t> 은 모델이 클수록 유리하고, 정답을 주기보다는 레이블의 분포를 주는 것이 더 나음.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레이블 분포가 좁을 수록 오류가 발생할 확률이 높음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산술 추론 문제는 적합하지 않음. </a:t>
            </a:r>
            <a:r>
              <a:rPr lang="en-US" altLang="ko-KR" dirty="0"/>
              <a:t>(GPT4.0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FB1AF-690E-97AB-9859-276FE2024E98}"/>
              </a:ext>
            </a:extLst>
          </p:cNvPr>
          <p:cNvSpPr txBox="1"/>
          <p:nvPr/>
        </p:nvSpPr>
        <p:spPr>
          <a:xfrm>
            <a:off x="903287" y="145039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모델에 예시를 제공하는 것이라고 할 수 있음</a:t>
            </a:r>
            <a:endParaRPr lang="en-US" altLang="ko-KR" dirty="0"/>
          </a:p>
        </p:txBody>
      </p:sp>
      <p:pic>
        <p:nvPicPr>
          <p:cNvPr id="8" name="그림 7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9E92FC1-01DB-7014-8035-4D028503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185" y="1988108"/>
            <a:ext cx="2376201" cy="13599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7FC2319-1D1E-1D0A-6638-D3E716D0C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42" y="1988108"/>
            <a:ext cx="2376201" cy="16318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084FD1B4-B518-0478-B276-790646A41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63" y="1976512"/>
            <a:ext cx="3314700" cy="1079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877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2AD55-FAD2-4A18-CD39-1EC8FE6D10F1}"/>
              </a:ext>
            </a:extLst>
          </p:cNvPr>
          <p:cNvSpPr txBox="1"/>
          <p:nvPr/>
        </p:nvSpPr>
        <p:spPr>
          <a:xfrm>
            <a:off x="897923" y="1359410"/>
            <a:ext cx="111787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복잡한 작업은 단순한 작업보다 오류율이 높은 경향이 있습니다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또한 복잡한 작업은 종종 이전 작업의 출력을 사용하여 이후 작업의 입력을 구성하는 더 간단한 작업의 워크플로로 재정의할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" altLang="ko-KR" sz="1400" dirty="0">
                <a:solidFill>
                  <a:srgbClr val="C00000"/>
                </a:solidFill>
              </a:rPr>
              <a:t>Prompt Chaining</a:t>
            </a:r>
            <a:r>
              <a:rPr lang="en-US" altLang="ko-KR" sz="1400" dirty="0">
                <a:solidFill>
                  <a:srgbClr val="C00000"/>
                </a:solidFill>
              </a:rPr>
              <a:t>,</a:t>
            </a:r>
            <a:r>
              <a:rPr lang="ko-KR" altLang="en-US" sz="1400" dirty="0">
                <a:solidFill>
                  <a:srgbClr val="C00000"/>
                </a:solidFill>
              </a:rPr>
              <a:t> </a:t>
            </a:r>
            <a:r>
              <a:rPr lang="en-US" altLang="ko-KR" sz="1400" dirty="0">
                <a:solidFill>
                  <a:srgbClr val="C00000"/>
                </a:solidFill>
              </a:rPr>
              <a:t>Retrieval Tool</a:t>
            </a:r>
            <a:r>
              <a:rPr lang="en" altLang="ko-KR" sz="1400" dirty="0">
                <a:solidFill>
                  <a:srgbClr val="C00000"/>
                </a:solidFill>
              </a:rPr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과 같이 사용될 때가 많다</a:t>
            </a:r>
            <a:r>
              <a:rPr lang="en-US" altLang="ko-KR" sz="1400" dirty="0">
                <a:solidFill>
                  <a:srgbClr val="C00000"/>
                </a:solidFill>
              </a:rPr>
              <a:t>.</a:t>
            </a:r>
            <a:br>
              <a:rPr lang="en-US" altLang="ko-KR" sz="1400" dirty="0">
                <a:solidFill>
                  <a:srgbClr val="C00000"/>
                </a:solidFill>
              </a:rPr>
            </a:br>
            <a:endParaRPr lang="en-US" altLang="ko-KR" sz="1400" dirty="0">
              <a:solidFill>
                <a:srgbClr val="C00000"/>
              </a:solidFill>
            </a:endParaRPr>
          </a:p>
          <a:p>
            <a:r>
              <a:rPr lang="en-US" altLang="ko-KR" sz="1400" dirty="0"/>
              <a:t>(1)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분류</a:t>
            </a:r>
            <a:r>
              <a:rPr lang="ko-KR" altLang="en-US" sz="1400" dirty="0"/>
              <a:t>를 사용해서 가장 관련성이 높은 지침을 식별할 수 있도록 가이드 </a:t>
            </a:r>
          </a:p>
        </p:txBody>
      </p: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A69131F-EC6C-9514-0406-F4D0746D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26" y="3238544"/>
            <a:ext cx="2661698" cy="3472684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DD4276E-967A-139C-B32D-B1B8A5E8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934" y="3228107"/>
            <a:ext cx="3070982" cy="340804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20A94A-68AD-527B-85F3-BBAE1A707F4A}"/>
              </a:ext>
            </a:extLst>
          </p:cNvPr>
          <p:cNvCxnSpPr>
            <a:cxnSpLocks/>
          </p:cNvCxnSpPr>
          <p:nvPr/>
        </p:nvCxnSpPr>
        <p:spPr>
          <a:xfrm>
            <a:off x="3929363" y="5200490"/>
            <a:ext cx="41422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EFDB45-3956-8575-F0F6-9D6D12BDF192}"/>
              </a:ext>
            </a:extLst>
          </p:cNvPr>
          <p:cNvSpPr txBox="1"/>
          <p:nvPr/>
        </p:nvSpPr>
        <p:spPr>
          <a:xfrm>
            <a:off x="3828067" y="3258069"/>
            <a:ext cx="426742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카테고리 먼저 생각하게 한 후 </a:t>
            </a:r>
            <a:endParaRPr lang="en-US" altLang="ko-KR" sz="1100" dirty="0"/>
          </a:p>
          <a:p>
            <a:r>
              <a:rPr lang="ko-KR" altLang="en-US" sz="1100" dirty="0"/>
              <a:t>카테고리 별 솔루션을 잘 찾아가도록 디자인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경험상 </a:t>
            </a:r>
            <a:r>
              <a:rPr lang="en-US" altLang="ko-KR" sz="1100" dirty="0"/>
              <a:t>GPT 4 </a:t>
            </a:r>
            <a:r>
              <a:rPr lang="ko-KR" altLang="en-US" sz="1100" dirty="0"/>
              <a:t>에서는 굳이 필요하지 않은 듯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/>
              <a:t>OR</a:t>
            </a:r>
          </a:p>
          <a:p>
            <a:endParaRPr lang="en-US" altLang="ko-KR" sz="1100" dirty="0"/>
          </a:p>
          <a:p>
            <a:r>
              <a:rPr lang="ko-KR" altLang="en-US" sz="1100" dirty="0"/>
              <a:t>프롬프트</a:t>
            </a:r>
            <a:r>
              <a:rPr lang="en-US" altLang="ko-KR" sz="1100" dirty="0"/>
              <a:t>1</a:t>
            </a:r>
            <a:r>
              <a:rPr lang="ko-KR" altLang="en-US" sz="1100" dirty="0"/>
              <a:t>에서 카테고리를 </a:t>
            </a:r>
            <a:r>
              <a:rPr lang="en-US" altLang="ko-KR" sz="1100" dirty="0" err="1"/>
              <a:t>json</a:t>
            </a:r>
            <a:r>
              <a:rPr lang="en-US" altLang="ko-KR" sz="1100" dirty="0"/>
              <a:t> </a:t>
            </a:r>
            <a:r>
              <a:rPr lang="ko-KR" altLang="en-US" sz="1100" dirty="0"/>
              <a:t>형태로 리턴</a:t>
            </a:r>
            <a:endParaRPr lang="en-US" altLang="ko-KR" sz="1100" dirty="0"/>
          </a:p>
          <a:p>
            <a:r>
              <a:rPr lang="ko-KR" altLang="en-US" sz="1100" dirty="0"/>
              <a:t>프로그램으로 해당 카테고리의 솔루션 프롬프트로</a:t>
            </a:r>
            <a:endParaRPr lang="en-US" altLang="ko-KR" sz="1100" dirty="0"/>
          </a:p>
          <a:p>
            <a:r>
              <a:rPr lang="ko-KR" altLang="en-US" sz="1100" dirty="0"/>
              <a:t>다시 솔루션 요청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CA4B-51F4-2E73-E6F5-C2767D389108}"/>
              </a:ext>
            </a:extLst>
          </p:cNvPr>
          <p:cNvSpPr txBox="1"/>
          <p:nvPr/>
        </p:nvSpPr>
        <p:spPr>
          <a:xfrm>
            <a:off x="1140542" y="2653787"/>
            <a:ext cx="9212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https://platform.openai.com/playground/p/MdGj8ikGiK4BcYQRqDJ3GtZE?mode=chat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7202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9DBA317-62C3-8191-2CB8-EE5BAB2E2695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70ABA9A-D05A-7B94-2121-6A2C801FB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E2EAC-1EBA-8E83-4FEA-E4835F15830F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66DDB-C037-523A-F91F-44F1CBA2BF2F}"/>
              </a:ext>
            </a:extLst>
          </p:cNvPr>
          <p:cNvSpPr txBox="1"/>
          <p:nvPr/>
        </p:nvSpPr>
        <p:spPr>
          <a:xfrm>
            <a:off x="924232" y="1358151"/>
            <a:ext cx="8829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(2)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요약</a:t>
            </a:r>
            <a:r>
              <a:rPr lang="ko-KR" altLang="en-US" sz="1400" dirty="0"/>
              <a:t>과 </a:t>
            </a:r>
            <a:r>
              <a:rPr lang="ko-KR" altLang="en-US" sz="1400" dirty="0">
                <a:solidFill>
                  <a:srgbClr val="C00000"/>
                </a:solidFill>
              </a:rPr>
              <a:t>분리</a:t>
            </a:r>
            <a:r>
              <a:rPr lang="en-US" altLang="ko-KR" sz="1400" dirty="0">
                <a:solidFill>
                  <a:srgbClr val="C00000"/>
                </a:solidFill>
              </a:rPr>
              <a:t>-</a:t>
            </a:r>
            <a:r>
              <a:rPr lang="ko-KR" altLang="en-US" sz="1400" dirty="0">
                <a:solidFill>
                  <a:srgbClr val="C00000"/>
                </a:solidFill>
              </a:rPr>
              <a:t>취합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A9AEB-CDFC-BBD7-14F0-2780AC04736B}"/>
              </a:ext>
            </a:extLst>
          </p:cNvPr>
          <p:cNvSpPr txBox="1"/>
          <p:nvPr/>
        </p:nvSpPr>
        <p:spPr>
          <a:xfrm>
            <a:off x="1184787" y="1685688"/>
            <a:ext cx="10318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대화의 </a:t>
            </a:r>
            <a:r>
              <a:rPr lang="en-US" altLang="ko-KR" sz="1400" dirty="0"/>
              <a:t>Context </a:t>
            </a:r>
            <a:r>
              <a:rPr lang="ko-KR" altLang="en-US" sz="1400" dirty="0"/>
              <a:t>가 길어지거나 프롬프트 지시를 수행해야할 내용이 매우 길 경우 요약을 진행하고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최종 지시를 진행 </a:t>
            </a:r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A551464-EE12-43C6-3798-687B0A046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46" y="2191399"/>
            <a:ext cx="7481748" cy="2819613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C2CD8C6E-EB38-3025-9D98-43354DDBE527}"/>
              </a:ext>
            </a:extLst>
          </p:cNvPr>
          <p:cNvCxnSpPr>
            <a:cxnSpLocks/>
          </p:cNvCxnSpPr>
          <p:nvPr/>
        </p:nvCxnSpPr>
        <p:spPr>
          <a:xfrm>
            <a:off x="8777191" y="4069065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B2B3C0A-506C-2700-82C7-DB40A04AA5D0}"/>
              </a:ext>
            </a:extLst>
          </p:cNvPr>
          <p:cNvCxnSpPr>
            <a:cxnSpLocks/>
          </p:cNvCxnSpPr>
          <p:nvPr/>
        </p:nvCxnSpPr>
        <p:spPr>
          <a:xfrm>
            <a:off x="8758637" y="2297250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8E11D7-D197-5C5C-B212-DE1895DCFD35}"/>
              </a:ext>
            </a:extLst>
          </p:cNvPr>
          <p:cNvCxnSpPr>
            <a:cxnSpLocks/>
          </p:cNvCxnSpPr>
          <p:nvPr/>
        </p:nvCxnSpPr>
        <p:spPr>
          <a:xfrm flipH="1">
            <a:off x="8965371" y="2297250"/>
            <a:ext cx="18554" cy="17640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C523A4-A0A2-0C5F-41F8-789D884AAB63}"/>
              </a:ext>
            </a:extLst>
          </p:cNvPr>
          <p:cNvSpPr txBox="1"/>
          <p:nvPr/>
        </p:nvSpPr>
        <p:spPr>
          <a:xfrm>
            <a:off x="9040154" y="2859992"/>
            <a:ext cx="209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토큰의 양이 많아 졌을 경우</a:t>
            </a:r>
            <a:endParaRPr kumimoji="1" lang="en-US" altLang="ko-KR" sz="1200" dirty="0"/>
          </a:p>
          <a:p>
            <a:r>
              <a:rPr kumimoji="1" lang="ko-KR" altLang="en-US" sz="1200" dirty="0"/>
              <a:t>요약 진행</a:t>
            </a:r>
            <a:endParaRPr kumimoji="1" lang="en-US" altLang="ko-KR" sz="1200" dirty="0"/>
          </a:p>
        </p:txBody>
      </p:sp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B34CD3-2CFF-CC13-7E55-7C7B08DA8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568" y="5057342"/>
            <a:ext cx="5006226" cy="1800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8124FC-850E-7316-3456-189BF4892ABE}"/>
              </a:ext>
            </a:extLst>
          </p:cNvPr>
          <p:cNvSpPr txBox="1"/>
          <p:nvPr/>
        </p:nvSpPr>
        <p:spPr>
          <a:xfrm>
            <a:off x="8777191" y="5093471"/>
            <a:ext cx="2095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새로운 세션으로 다시 시작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7836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FB2D341-102B-7D3B-0B05-71B5BDEFBBFC}"/>
              </a:ext>
            </a:extLst>
          </p:cNvPr>
          <p:cNvSpPr/>
          <p:nvPr/>
        </p:nvSpPr>
        <p:spPr>
          <a:xfrm>
            <a:off x="1282700" y="2353541"/>
            <a:ext cx="1707614" cy="4390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756BEB-2B33-FA98-91AE-14803CE61478}"/>
              </a:ext>
            </a:extLst>
          </p:cNvPr>
          <p:cNvSpPr/>
          <p:nvPr/>
        </p:nvSpPr>
        <p:spPr>
          <a:xfrm>
            <a:off x="3822697" y="2353541"/>
            <a:ext cx="1444637" cy="11646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요약된 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688CC-AE7F-136C-2151-D356DCF39530}"/>
              </a:ext>
            </a:extLst>
          </p:cNvPr>
          <p:cNvSpPr/>
          <p:nvPr/>
        </p:nvSpPr>
        <p:spPr>
          <a:xfrm>
            <a:off x="3822698" y="3999240"/>
            <a:ext cx="1444637" cy="620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31405B-F463-F4B4-E54C-F61D7AF5A9BA}"/>
              </a:ext>
            </a:extLst>
          </p:cNvPr>
          <p:cNvSpPr/>
          <p:nvPr/>
        </p:nvSpPr>
        <p:spPr>
          <a:xfrm>
            <a:off x="3822699" y="5842000"/>
            <a:ext cx="1444637" cy="620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4BF2C97-37B6-B22E-A75B-D2EFE76816BE}"/>
              </a:ext>
            </a:extLst>
          </p:cNvPr>
          <p:cNvCxnSpPr>
            <a:cxnSpLocks/>
          </p:cNvCxnSpPr>
          <p:nvPr/>
        </p:nvCxnSpPr>
        <p:spPr>
          <a:xfrm>
            <a:off x="3066514" y="4619366"/>
            <a:ext cx="688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A4080E-AEC9-7553-DEEA-1D86E0840132}"/>
              </a:ext>
            </a:extLst>
          </p:cNvPr>
          <p:cNvSpPr txBox="1"/>
          <p:nvPr/>
        </p:nvSpPr>
        <p:spPr>
          <a:xfrm>
            <a:off x="1282700" y="1683715"/>
            <a:ext cx="6362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장문의 글에서 키워드를 추출한다면</a:t>
            </a:r>
            <a:r>
              <a:rPr lang="en-US" altLang="ko-KR" sz="1400" dirty="0"/>
              <a:t>?</a:t>
            </a:r>
          </a:p>
          <a:p>
            <a:r>
              <a:rPr lang="ko-KR" altLang="en-US" sz="1400" dirty="0"/>
              <a:t>장문의 글을 요약하여 단문으로 만들거나 장문의 글을 </a:t>
            </a:r>
            <a:r>
              <a:rPr lang="en-US" altLang="ko-KR" sz="1400" dirty="0"/>
              <a:t>Split </a:t>
            </a:r>
            <a:r>
              <a:rPr lang="ko-KR" altLang="en-US" sz="1400" dirty="0"/>
              <a:t>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DB861AF-2A01-7B54-5732-1C1695933EFF}"/>
              </a:ext>
            </a:extLst>
          </p:cNvPr>
          <p:cNvCxnSpPr>
            <a:cxnSpLocks/>
          </p:cNvCxnSpPr>
          <p:nvPr/>
        </p:nvCxnSpPr>
        <p:spPr>
          <a:xfrm>
            <a:off x="5662616" y="2975969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902A95-CAC0-B078-9CF1-1E18E1B697B0}"/>
              </a:ext>
            </a:extLst>
          </p:cNvPr>
          <p:cNvSpPr txBox="1"/>
          <p:nvPr/>
        </p:nvSpPr>
        <p:spPr>
          <a:xfrm>
            <a:off x="5550916" y="3123341"/>
            <a:ext cx="11840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/>
              <a:t>대표키워드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algn="ctr"/>
            <a:r>
              <a:rPr lang="ko-KR" altLang="en-US" sz="1100" dirty="0"/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78DC4F-CE41-5E42-2074-C0057A2D8DC5}"/>
              </a:ext>
            </a:extLst>
          </p:cNvPr>
          <p:cNvSpPr/>
          <p:nvPr/>
        </p:nvSpPr>
        <p:spPr>
          <a:xfrm>
            <a:off x="3822699" y="4952998"/>
            <a:ext cx="1444637" cy="620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CE106-254D-03A6-DEA8-70BCDFFAE48A}"/>
              </a:ext>
            </a:extLst>
          </p:cNvPr>
          <p:cNvSpPr txBox="1"/>
          <p:nvPr/>
        </p:nvSpPr>
        <p:spPr>
          <a:xfrm>
            <a:off x="4279945" y="3607165"/>
            <a:ext cx="516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OR</a:t>
            </a:r>
            <a:endParaRPr lang="ko-KR" altLang="en-US" sz="1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B790D0A-050C-684B-9EC1-81B6901900B2}"/>
              </a:ext>
            </a:extLst>
          </p:cNvPr>
          <p:cNvCxnSpPr>
            <a:cxnSpLocks/>
          </p:cNvCxnSpPr>
          <p:nvPr/>
        </p:nvCxnSpPr>
        <p:spPr>
          <a:xfrm>
            <a:off x="5761565" y="4346372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81DF93-0968-30DB-D4D9-B8A2CF6A0E3C}"/>
              </a:ext>
            </a:extLst>
          </p:cNvPr>
          <p:cNvSpPr/>
          <p:nvPr/>
        </p:nvSpPr>
        <p:spPr>
          <a:xfrm>
            <a:off x="7069667" y="3999239"/>
            <a:ext cx="618066" cy="2744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취합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B81259-5571-1547-680A-6A91ED6EB05B}"/>
              </a:ext>
            </a:extLst>
          </p:cNvPr>
          <p:cNvCxnSpPr>
            <a:cxnSpLocks/>
          </p:cNvCxnSpPr>
          <p:nvPr/>
        </p:nvCxnSpPr>
        <p:spPr>
          <a:xfrm>
            <a:off x="5761565" y="5328506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029545-CB64-E250-F9FE-AE884E305F15}"/>
              </a:ext>
            </a:extLst>
          </p:cNvPr>
          <p:cNvCxnSpPr>
            <a:cxnSpLocks/>
          </p:cNvCxnSpPr>
          <p:nvPr/>
        </p:nvCxnSpPr>
        <p:spPr>
          <a:xfrm>
            <a:off x="5761565" y="6209039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0589A0-225F-64F4-BEDA-CB039F6A3E9D}"/>
              </a:ext>
            </a:extLst>
          </p:cNvPr>
          <p:cNvSpPr txBox="1"/>
          <p:nvPr/>
        </p:nvSpPr>
        <p:spPr>
          <a:xfrm>
            <a:off x="5519550" y="3854699"/>
            <a:ext cx="14446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각각 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대표키워드</a:t>
            </a:r>
            <a:r>
              <a:rPr lang="ko-KR" altLang="en-US" sz="1100" dirty="0"/>
              <a:t> 추출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0B15062-F0B5-153B-AF13-950B997BAE78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26" name="그림 25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71F5C4DB-4AF6-FF0E-410A-34201EE61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A32732-5F38-5AD5-5655-B4A536258E49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F057AE-881B-BF17-0123-E47B978776EC}"/>
              </a:ext>
            </a:extLst>
          </p:cNvPr>
          <p:cNvSpPr txBox="1"/>
          <p:nvPr/>
        </p:nvSpPr>
        <p:spPr>
          <a:xfrm>
            <a:off x="924232" y="1358151"/>
            <a:ext cx="8829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(2)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요약</a:t>
            </a:r>
            <a:r>
              <a:rPr lang="ko-KR" altLang="en-US" sz="1400" dirty="0"/>
              <a:t>과 </a:t>
            </a:r>
            <a:r>
              <a:rPr lang="ko-KR" altLang="en-US" sz="1400" dirty="0">
                <a:solidFill>
                  <a:srgbClr val="C00000"/>
                </a:solidFill>
              </a:rPr>
              <a:t>분리</a:t>
            </a:r>
            <a:r>
              <a:rPr lang="en-US" altLang="ko-KR" sz="1400" dirty="0">
                <a:solidFill>
                  <a:srgbClr val="C00000"/>
                </a:solidFill>
              </a:rPr>
              <a:t>-</a:t>
            </a:r>
            <a:r>
              <a:rPr lang="ko-KR" altLang="en-US" sz="1400" dirty="0">
                <a:solidFill>
                  <a:srgbClr val="C00000"/>
                </a:solidFill>
              </a:rPr>
              <a:t>취합</a:t>
            </a:r>
          </a:p>
        </p:txBody>
      </p:sp>
    </p:spTree>
    <p:extLst>
      <p:ext uri="{BB962C8B-B14F-4D97-AF65-F5344CB8AC3E}">
        <p14:creationId xmlns:p14="http://schemas.microsoft.com/office/powerpoint/2010/main" val="23226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0F9CA91-BA41-6608-A7C5-0A5AA1AE9C41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82E91043-C0DB-A0D7-F732-3D0BDD3DF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1156EA3-8163-F6FC-23EF-6E10A1CFE52D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4784262-F4A4-8158-AD01-71D0D66F1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793B51-4921-68C9-1922-964B40C11F30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63C150-41BF-AE73-623E-697DB05C7213}"/>
              </a:ext>
            </a:extLst>
          </p:cNvPr>
          <p:cNvSpPr txBox="1"/>
          <p:nvPr/>
        </p:nvSpPr>
        <p:spPr>
          <a:xfrm>
            <a:off x="924232" y="1358151"/>
            <a:ext cx="8829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(3)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단계별로 지시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557FA-4EF2-0365-5E15-0C3A7E20493B}"/>
              </a:ext>
            </a:extLst>
          </p:cNvPr>
          <p:cNvSpPr txBox="1"/>
          <p:nvPr/>
        </p:nvSpPr>
        <p:spPr>
          <a:xfrm>
            <a:off x="1083734" y="1769343"/>
            <a:ext cx="1089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요약 대상 기사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>
                <a:hlinkClick r:id="rId3"/>
              </a:rPr>
              <a:t>https://n.news.naver.com/mnews/article/001/0014556396?rc=N&amp;ntype=RANKING</a:t>
            </a:r>
            <a:endParaRPr lang="en-US" altLang="ko-KR" sz="1400" dirty="0"/>
          </a:p>
          <a:p>
            <a:r>
              <a:rPr lang="en" altLang="ko-KR" sz="1400" dirty="0">
                <a:hlinkClick r:id="rId4"/>
              </a:rPr>
              <a:t>https://platform.openai.com/playground/p/bUKnzgBBj8hm1rkrV0S5IGuV?model=gpt-4-turbo-preview&amp;mode=chat</a:t>
            </a:r>
            <a:endParaRPr lang="en" altLang="ko-KR" sz="1400" dirty="0"/>
          </a:p>
        </p:txBody>
      </p:sp>
      <p:pic>
        <p:nvPicPr>
          <p:cNvPr id="14" name="그림 13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D4922CE-7300-76E3-CC5D-0A57188B9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34" y="2369522"/>
            <a:ext cx="10270066" cy="448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56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ReAct</a:t>
            </a:r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5750E-EF6A-9982-24FD-DEB678650DE9}"/>
              </a:ext>
            </a:extLst>
          </p:cNvPr>
          <p:cNvSpPr txBox="1"/>
          <p:nvPr/>
        </p:nvSpPr>
        <p:spPr>
          <a:xfrm>
            <a:off x="828327" y="1250590"/>
            <a:ext cx="8985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Reasoning + Action (</a:t>
            </a:r>
            <a:r>
              <a:rPr lang="ko-KR" altLang="en-US" sz="1400" dirty="0"/>
              <a:t>추론 </a:t>
            </a:r>
            <a:r>
              <a:rPr lang="en-US" altLang="ko-KR" sz="1400" dirty="0"/>
              <a:t>+</a:t>
            </a:r>
            <a:r>
              <a:rPr lang="ko-KR" altLang="en-US" sz="1400" dirty="0"/>
              <a:t> 행동</a:t>
            </a:r>
            <a:r>
              <a:rPr lang="en-US" altLang="ko-KR" sz="1400" dirty="0"/>
              <a:t>) </a:t>
            </a:r>
            <a:r>
              <a:rPr lang="ko-KR" altLang="en-US" sz="1400" dirty="0"/>
              <a:t>을 합친 조어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자신의 지식</a:t>
            </a:r>
            <a:r>
              <a:rPr lang="en-US" altLang="ko-KR" sz="1400" dirty="0"/>
              <a:t> </a:t>
            </a:r>
            <a:r>
              <a:rPr lang="ko-KR" altLang="en-US" sz="1400" dirty="0"/>
              <a:t>뿐</a:t>
            </a:r>
            <a:r>
              <a:rPr lang="en-US" altLang="ko-KR" sz="1400" dirty="0"/>
              <a:t> </a:t>
            </a:r>
            <a:r>
              <a:rPr lang="ko-KR" altLang="en-US" sz="1400" dirty="0"/>
              <a:t>만 아니라 외부의 정보</a:t>
            </a:r>
            <a:r>
              <a:rPr lang="en-US" altLang="ko-KR" sz="1400" dirty="0"/>
              <a:t>(Tool </a:t>
            </a:r>
            <a:r>
              <a:rPr lang="ko-KR" altLang="en-US" sz="1400" dirty="0"/>
              <a:t>을 사용</a:t>
            </a:r>
            <a:r>
              <a:rPr lang="en-US" altLang="ko-KR" sz="1400" dirty="0"/>
              <a:t>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참고하여 추론과 실행을 유도하는 기법</a:t>
            </a:r>
            <a:endParaRPr lang="en-US" altLang="ko-KR" sz="1400" dirty="0"/>
          </a:p>
          <a:p>
            <a:r>
              <a:rPr lang="en-US" altLang="ko-KR" sz="1200" dirty="0">
                <a:hlinkClick r:id="rId4"/>
              </a:rPr>
              <a:t>https://platform.openai.com/playground/p/gU2WY3nqWU0zABeTAdkuaKkW?model=gpt-3.5-turbo&amp;mode=chat</a:t>
            </a:r>
            <a:endParaRPr lang="en-US" altLang="ko-KR" sz="1200" dirty="0"/>
          </a:p>
          <a:p>
            <a:endParaRPr lang="en-US" altLang="ko-KR" sz="1400" dirty="0"/>
          </a:p>
        </p:txBody>
      </p:sp>
      <p:pic>
        <p:nvPicPr>
          <p:cNvPr id="3" name="그림 2" descr="텍스트, 스크린샷, 영수증, 대수학이(가) 표시된 사진&#10;&#10;자동 생성된 설명">
            <a:extLst>
              <a:ext uri="{FF2B5EF4-FFF2-40B4-BE49-F238E27FC236}">
                <a16:creationId xmlns:a16="http://schemas.microsoft.com/office/drawing/2014/main" id="{F09D08F6-4DD5-6153-D373-960253373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42" y="2090135"/>
            <a:ext cx="11161068" cy="38793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5EA2B7-EE08-E5B8-F740-12C87F25596B}"/>
              </a:ext>
            </a:extLst>
          </p:cNvPr>
          <p:cNvSpPr/>
          <p:nvPr/>
        </p:nvSpPr>
        <p:spPr>
          <a:xfrm>
            <a:off x="5883215" y="2958860"/>
            <a:ext cx="1397479" cy="20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B03218-310D-A315-3BAC-5D6E95112CC0}"/>
              </a:ext>
            </a:extLst>
          </p:cNvPr>
          <p:cNvSpPr/>
          <p:nvPr/>
        </p:nvSpPr>
        <p:spPr>
          <a:xfrm>
            <a:off x="5883214" y="3403122"/>
            <a:ext cx="1069677" cy="20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4F2EBD-DBDE-6D51-24C6-B2BB232C99B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280693" y="2264317"/>
            <a:ext cx="992462" cy="69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B2BF7C-F9B1-122D-C649-1D93FF945C32}"/>
              </a:ext>
            </a:extLst>
          </p:cNvPr>
          <p:cNvSpPr txBox="1"/>
          <p:nvPr/>
        </p:nvSpPr>
        <p:spPr>
          <a:xfrm>
            <a:off x="8273155" y="2048873"/>
            <a:ext cx="3081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실제 검색 </a:t>
            </a:r>
            <a:r>
              <a:rPr kumimoji="1" lang="en-US" altLang="ko-KR" sz="1100" dirty="0"/>
              <a:t>API </a:t>
            </a:r>
            <a:r>
              <a:rPr kumimoji="1" lang="ko-KR" altLang="en-US" sz="1100" dirty="0" err="1"/>
              <a:t>를</a:t>
            </a:r>
            <a:r>
              <a:rPr kumimoji="1" lang="ko-KR" altLang="en-US" sz="1100" dirty="0"/>
              <a:t> 통해 검색하거나</a:t>
            </a:r>
            <a:endParaRPr kumimoji="1" lang="en-US" altLang="ko-KR" sz="1100" dirty="0"/>
          </a:p>
          <a:p>
            <a:r>
              <a:rPr kumimoji="1" lang="en-US" altLang="ko-KR" sz="1100" dirty="0"/>
              <a:t>Open AI </a:t>
            </a:r>
            <a:r>
              <a:rPr kumimoji="1" lang="ko-KR" altLang="en-US" sz="1100" dirty="0"/>
              <a:t>에서 제공하는 </a:t>
            </a:r>
            <a:r>
              <a:rPr kumimoji="1" lang="en-US" altLang="ko-KR" sz="1100" dirty="0"/>
              <a:t>Function Calling </a:t>
            </a:r>
            <a:r>
              <a:rPr kumimoji="1" lang="ko-KR" altLang="en-US" sz="1100" dirty="0"/>
              <a:t>이용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76B7808-06A6-2B25-8F65-98ABF01842F6}"/>
              </a:ext>
            </a:extLst>
          </p:cNvPr>
          <p:cNvCxnSpPr>
            <a:cxnSpLocks/>
          </p:cNvCxnSpPr>
          <p:nvPr/>
        </p:nvCxnSpPr>
        <p:spPr>
          <a:xfrm>
            <a:off x="6952891" y="3502324"/>
            <a:ext cx="2428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A26961-2CA3-5218-AC27-52EEE23923C1}"/>
              </a:ext>
            </a:extLst>
          </p:cNvPr>
          <p:cNvSpPr txBox="1"/>
          <p:nvPr/>
        </p:nvSpPr>
        <p:spPr>
          <a:xfrm>
            <a:off x="9454551" y="3286880"/>
            <a:ext cx="25965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추론 트리거</a:t>
            </a:r>
            <a:endParaRPr kumimoji="1" lang="en-US" altLang="ko-KR" sz="1100" dirty="0"/>
          </a:p>
          <a:p>
            <a:r>
              <a:rPr kumimoji="1" lang="ko-KR" altLang="en-US" sz="1100" dirty="0"/>
              <a:t>필요한 부분을 검색 한 부분에서 다시 찾거나 실제 검색을 </a:t>
            </a:r>
            <a:r>
              <a:rPr kumimoji="1" lang="ko-KR" altLang="en-US" sz="1100" dirty="0" err="1"/>
              <a:t>재진행</a:t>
            </a:r>
            <a:endParaRPr kumimoji="1"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9D8D4-E9DB-7A63-7653-92DF3117942E}"/>
              </a:ext>
            </a:extLst>
          </p:cNvPr>
          <p:cNvSpPr txBox="1"/>
          <p:nvPr/>
        </p:nvSpPr>
        <p:spPr>
          <a:xfrm>
            <a:off x="271442" y="6071300"/>
            <a:ext cx="513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/>
              <a:t>LLM </a:t>
            </a:r>
            <a:r>
              <a:rPr kumimoji="1" lang="ko-KR" altLang="en-US" sz="1600" b="1" dirty="0"/>
              <a:t>이 검색이 필요하다는 것을 인지 </a:t>
            </a:r>
            <a:endParaRPr kumimoji="1" lang="en-US" altLang="ko-KR" sz="1600" b="1" dirty="0"/>
          </a:p>
          <a:p>
            <a:r>
              <a:rPr kumimoji="1" lang="ko-KR" altLang="en-US" sz="1600" b="1" dirty="0"/>
              <a:t>검색 또는 행동한 결과를 바탕으로 추론</a:t>
            </a:r>
            <a:endParaRPr kumimoji="1"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78059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8AD933D-FCF6-D492-EBD1-2511AD3A0BF6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930D200-09B8-C796-33F8-781D481FB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E1CD7-C6B7-523C-C500-7489B1F2DABC}"/>
              </a:ext>
            </a:extLst>
          </p:cNvPr>
          <p:cNvSpPr txBox="1"/>
          <p:nvPr/>
        </p:nvSpPr>
        <p:spPr>
          <a:xfrm>
            <a:off x="586295" y="876353"/>
            <a:ext cx="9870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ReAct</a:t>
            </a:r>
            <a:endParaRPr kumimoji="1" lang="en-US" altLang="ko-KR" sz="2000" dirty="0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3A447DA-A444-4399-857E-63B21D2E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5" y="2163181"/>
            <a:ext cx="11357491" cy="381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85BA1D-65F6-16F9-4D96-F504AFCE4F95}"/>
              </a:ext>
            </a:extLst>
          </p:cNvPr>
          <p:cNvSpPr txBox="1"/>
          <p:nvPr/>
        </p:nvSpPr>
        <p:spPr>
          <a:xfrm>
            <a:off x="828327" y="1250590"/>
            <a:ext cx="89854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정리하면 답변을 보고 어떤 행동이 필요한 지 생각 후 행동을 실행하고 결과를 보고 추론하여 </a:t>
            </a:r>
            <a:r>
              <a:rPr lang="en-US" altLang="ko-KR" sz="1400" dirty="0"/>
              <a:t>LLM </a:t>
            </a:r>
            <a:r>
              <a:rPr lang="ko-KR" altLang="en-US" sz="1400" dirty="0"/>
              <a:t>이 판단하도록 하는 기법이라고 할 수 있음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4.0 </a:t>
            </a:r>
            <a:r>
              <a:rPr lang="ko-KR" altLang="en-US" sz="1400" dirty="0"/>
              <a:t>이상이 유리함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022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3.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Generated Knowledge Prompting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7483C-2533-9567-BD69-B3BAEE0D615D}"/>
              </a:ext>
            </a:extLst>
          </p:cNvPr>
          <p:cNvSpPr txBox="1"/>
          <p:nvPr/>
        </p:nvSpPr>
        <p:spPr>
          <a:xfrm>
            <a:off x="828327" y="1250590"/>
            <a:ext cx="8985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질문에 대한 지식을 먼저 수집하게 한 뒤 질문을 추론하게 하는 기법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</a:t>
            </a:r>
            <a:r>
              <a:rPr lang="en-US" altLang="ko-KR" sz="1400" dirty="0"/>
              <a:t>Tool(</a:t>
            </a:r>
            <a:r>
              <a:rPr lang="ko-KR" altLang="en-US" sz="1400" dirty="0"/>
              <a:t>검색</a:t>
            </a:r>
            <a:r>
              <a:rPr lang="en-US" altLang="ko-KR" sz="1400" dirty="0"/>
              <a:t>)</a:t>
            </a:r>
            <a:r>
              <a:rPr lang="ko-KR" altLang="en-US" sz="1400" dirty="0"/>
              <a:t>로 질문을 주입해도 됨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8E7430-69D1-D2E3-1C11-84FCE439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1887592"/>
            <a:ext cx="7772400" cy="37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22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4.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RAG (Retrieval Augmented Generation)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C3D3A3-59A9-2E75-493D-1AFF7141F5D5}"/>
              </a:ext>
            </a:extLst>
          </p:cNvPr>
          <p:cNvSpPr txBox="1"/>
          <p:nvPr/>
        </p:nvSpPr>
        <p:spPr>
          <a:xfrm>
            <a:off x="835694" y="1355012"/>
            <a:ext cx="111105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지식 베이스를 기반으로 검색하여 답변을 생성하는 기법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LLM </a:t>
            </a:r>
            <a:r>
              <a:rPr lang="ko-KR" altLang="en-US" sz="1400" dirty="0"/>
              <a:t>이 사용하는 자원</a:t>
            </a:r>
            <a:r>
              <a:rPr lang="en-US" altLang="ko-KR" sz="1400" dirty="0"/>
              <a:t>(Token, </a:t>
            </a:r>
            <a:r>
              <a:rPr lang="ko-KR" altLang="en-US" sz="1400" dirty="0"/>
              <a:t>컴퓨팅 리소스 등</a:t>
            </a:r>
            <a:r>
              <a:rPr lang="en-US" altLang="ko-KR" sz="1400" dirty="0"/>
              <a:t>)</a:t>
            </a:r>
            <a:r>
              <a:rPr lang="ko-KR" altLang="en-US" sz="1400" dirty="0"/>
              <a:t> 의 제한</a:t>
            </a:r>
            <a:r>
              <a:rPr lang="en-US" altLang="ko-KR" sz="1400" dirty="0"/>
              <a:t>,</a:t>
            </a:r>
            <a:r>
              <a:rPr lang="ko-KR" altLang="en-US" sz="1400" dirty="0"/>
              <a:t> 최신 데이터 학습 보다 빠르고 가볍다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할루시네이션</a:t>
            </a:r>
            <a:r>
              <a:rPr lang="ko-KR" altLang="en-US" sz="1400" dirty="0"/>
              <a:t> 극복 방법 중 하나</a:t>
            </a:r>
            <a:endParaRPr lang="en-US" altLang="ko-KR" sz="1400" dirty="0"/>
          </a:p>
        </p:txBody>
      </p:sp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75D3BC7E-3F6E-2A9E-8D12-C74C1154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57" y="2200034"/>
            <a:ext cx="6761097" cy="40786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DC814F-2BAC-BA32-A966-D45E47DEFA09}"/>
              </a:ext>
            </a:extLst>
          </p:cNvPr>
          <p:cNvSpPr/>
          <p:nvPr/>
        </p:nvSpPr>
        <p:spPr>
          <a:xfrm>
            <a:off x="2415396" y="3149056"/>
            <a:ext cx="4261449" cy="209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A1896-68D3-1673-A1F5-4A039BE9893A}"/>
              </a:ext>
            </a:extLst>
          </p:cNvPr>
          <p:cNvSpPr txBox="1"/>
          <p:nvPr/>
        </p:nvSpPr>
        <p:spPr>
          <a:xfrm>
            <a:off x="8694146" y="3768801"/>
            <a:ext cx="3252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질의 </a:t>
            </a:r>
            <a:r>
              <a:rPr kumimoji="1" lang="ko-KR" altLang="en-US" sz="1100" dirty="0" err="1"/>
              <a:t>임베딩</a:t>
            </a:r>
            <a:r>
              <a:rPr kumimoji="1" lang="ko-KR" altLang="en-US" sz="1100" dirty="0"/>
              <a:t> 후 파라메터로 </a:t>
            </a:r>
            <a:endParaRPr kumimoji="1" lang="en-US" altLang="ko-KR" sz="1100" dirty="0"/>
          </a:p>
          <a:p>
            <a:r>
              <a:rPr kumimoji="1" lang="en-US" altLang="ko-KR" sz="1100" dirty="0"/>
              <a:t>Seq2seq </a:t>
            </a:r>
            <a:r>
              <a:rPr kumimoji="1" lang="ko-KR" altLang="en-US" sz="1100" dirty="0"/>
              <a:t>모델로 </a:t>
            </a:r>
            <a:r>
              <a:rPr kumimoji="1" lang="ko-KR" altLang="en-US" sz="1100" dirty="0" err="1"/>
              <a:t>임베딩</a:t>
            </a:r>
            <a:r>
              <a:rPr kumimoji="1" lang="ko-KR" altLang="en-US" sz="1100" dirty="0"/>
              <a:t> 된 위키 데이터에서 </a:t>
            </a:r>
            <a:endParaRPr kumimoji="1" lang="en-US" altLang="ko-KR" sz="1100" dirty="0"/>
          </a:p>
          <a:p>
            <a:r>
              <a:rPr kumimoji="1" lang="en-US" altLang="ko-KR" sz="1100" dirty="0"/>
              <a:t>K</a:t>
            </a:r>
            <a:r>
              <a:rPr kumimoji="1" lang="ko-KR" altLang="en-US" sz="1100" dirty="0"/>
              <a:t> 개의 문서를 찾아 답변 제공</a:t>
            </a:r>
            <a:endParaRPr kumimoji="1" lang="en-US" altLang="ko-KR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518663-AAFF-D915-24A3-DC2494A2207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676845" y="4104395"/>
            <a:ext cx="1934495" cy="9277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37FE94-8E49-0FAB-2D2D-0643916B77FC}"/>
              </a:ext>
            </a:extLst>
          </p:cNvPr>
          <p:cNvSpPr txBox="1"/>
          <p:nvPr/>
        </p:nvSpPr>
        <p:spPr>
          <a:xfrm>
            <a:off x="-2874" y="6507517"/>
            <a:ext cx="6098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https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arxiv.org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abs</a:t>
            </a:r>
            <a:r>
              <a:rPr lang="ko-KR" altLang="en-US" sz="1200" dirty="0"/>
              <a:t>/2005.11401</a:t>
            </a:r>
          </a:p>
        </p:txBody>
      </p:sp>
    </p:spTree>
    <p:extLst>
      <p:ext uri="{BB962C8B-B14F-4D97-AF65-F5344CB8AC3E}">
        <p14:creationId xmlns:p14="http://schemas.microsoft.com/office/powerpoint/2010/main" val="92185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3A918942-F529-3C24-81E8-936D5B6FE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" y="0"/>
            <a:ext cx="4629125" cy="5750719"/>
          </a:xfrm>
          <a:prstGeom prst="rect">
            <a:avLst/>
          </a:prstGeom>
        </p:spPr>
      </p:pic>
      <p:pic>
        <p:nvPicPr>
          <p:cNvPr id="7" name="그림 6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DDCF62B0-19B4-1144-0E14-1AF1A751E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48" y="1358106"/>
            <a:ext cx="3451660" cy="5074330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2663783-7BEA-74E0-8585-2FB4E6E4F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1438"/>
            <a:ext cx="3213524" cy="4400550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B44E3C1-F85A-3F23-FE38-3C8392578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98" y="1664494"/>
            <a:ext cx="337901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45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1F19A4-9709-9FC2-50CA-24E68045CEFA}"/>
              </a:ext>
            </a:extLst>
          </p:cNvPr>
          <p:cNvSpPr txBox="1"/>
          <p:nvPr/>
        </p:nvSpPr>
        <p:spPr>
          <a:xfrm>
            <a:off x="586295" y="876353"/>
            <a:ext cx="751849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4.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RAG (Retrieval Augmented Generation) </a:t>
            </a:r>
          </a:p>
          <a:p>
            <a:r>
              <a:rPr kumimoji="1" lang="ko-KR" altLang="en-US" sz="1400" dirty="0"/>
              <a:t>   예시</a:t>
            </a:r>
            <a:endParaRPr kumimoji="1" lang="en-US" altLang="ko-KR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265A62D-94B5-581C-7017-8CEC0B8CB25F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1EB8CC4E-70C5-41C0-C438-2521BF9DD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FE1793E-45BE-6BCC-A6BB-573BAAC4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842260"/>
            <a:ext cx="7437871" cy="5015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8C086A-99F5-8656-E75B-2B9E9D79FEEE}"/>
              </a:ext>
            </a:extLst>
          </p:cNvPr>
          <p:cNvSpPr txBox="1"/>
          <p:nvPr/>
        </p:nvSpPr>
        <p:spPr>
          <a:xfrm>
            <a:off x="1036320" y="1370353"/>
            <a:ext cx="1043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의 경우 </a:t>
            </a:r>
            <a:r>
              <a:rPr lang="en-US" altLang="ko-KR" dirty="0"/>
              <a:t>Bing </a:t>
            </a:r>
            <a:r>
              <a:rPr lang="ko-KR" altLang="en-US" dirty="0"/>
              <a:t>을 통한 검색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GPTS </a:t>
            </a:r>
            <a:r>
              <a:rPr lang="ko-KR" altLang="en-US" dirty="0" err="1"/>
              <a:t>를</a:t>
            </a:r>
            <a:r>
              <a:rPr lang="ko-KR" altLang="en-US" dirty="0"/>
              <a:t> 이용한 개인별 </a:t>
            </a:r>
            <a:r>
              <a:rPr lang="en-US" altLang="ko-KR" dirty="0"/>
              <a:t>RAG</a:t>
            </a:r>
            <a:r>
              <a:rPr lang="ko-KR" altLang="en-US" dirty="0"/>
              <a:t> 가능하게 함 </a:t>
            </a:r>
          </a:p>
        </p:txBody>
      </p:sp>
    </p:spTree>
    <p:extLst>
      <p:ext uri="{BB962C8B-B14F-4D97-AF65-F5344CB8AC3E}">
        <p14:creationId xmlns:p14="http://schemas.microsoft.com/office/powerpoint/2010/main" val="807894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0E8E608-6552-BDBD-73DD-4D291801D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205" y="2036580"/>
            <a:ext cx="7730689" cy="46859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A144B-1228-16CE-5B95-BE807EC41FB8}"/>
              </a:ext>
            </a:extLst>
          </p:cNvPr>
          <p:cNvSpPr txBox="1"/>
          <p:nvPr/>
        </p:nvSpPr>
        <p:spPr>
          <a:xfrm>
            <a:off x="586295" y="876353"/>
            <a:ext cx="112776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4.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RAG (Retrieval Augmented Generation) </a:t>
            </a:r>
          </a:p>
          <a:p>
            <a:r>
              <a:rPr kumimoji="1" lang="ko-KR" altLang="en-US" sz="1400" dirty="0"/>
              <a:t>   예시</a:t>
            </a:r>
            <a:endParaRPr kumimoji="1" lang="en-US" altLang="ko-KR" sz="1400" dirty="0"/>
          </a:p>
          <a:p>
            <a:r>
              <a:rPr kumimoji="1" lang="en-US" altLang="ko-KR" sz="1400" dirty="0"/>
              <a:t>    google Gemini </a:t>
            </a:r>
            <a:r>
              <a:rPr kumimoji="1" lang="ko-KR" altLang="en-US" sz="1400" dirty="0"/>
              <a:t>의 경우 </a:t>
            </a:r>
            <a:r>
              <a:rPr kumimoji="1" lang="en-US" altLang="ko-KR" sz="1400" dirty="0"/>
              <a:t>RAG 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가장 적극 사용하고 있으며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    개발이 아닌 검색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구글 </a:t>
            </a:r>
            <a:r>
              <a:rPr kumimoji="1" lang="en-US" altLang="ko-KR" sz="1400" dirty="0"/>
              <a:t>DOC</a:t>
            </a:r>
            <a:r>
              <a:rPr kumimoji="1" lang="ko-KR" altLang="en-US" sz="1400" dirty="0"/>
              <a:t> 등 질의와 함께 답변 생성이 필요한 </a:t>
            </a:r>
            <a:r>
              <a:rPr kumimoji="1" lang="en-US" altLang="ko-KR" sz="1400" dirty="0" err="1"/>
              <a:t>UseCase</a:t>
            </a:r>
            <a:r>
              <a:rPr kumimoji="1" lang="ko-KR" altLang="en-US" sz="1400" dirty="0"/>
              <a:t> 에 가장 좋은 성능을 보임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상암동 맛집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 </a:t>
            </a:r>
            <a:endParaRPr kumimoji="1" lang="en-US" altLang="ko-KR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15A61DB-CF27-3C57-4D0C-97CEE64ED30C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4B02611F-6DBE-D887-E956-AF1B916D0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78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3F9991E-E1FA-DCF7-7FC4-D06F313BFCE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평가방법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B01985B-CD1F-2C30-FC91-8592106C1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883E1D-8A0C-D248-41D1-C4698E42B5BC}"/>
              </a:ext>
            </a:extLst>
          </p:cNvPr>
          <p:cNvSpPr txBox="1"/>
          <p:nvPr/>
        </p:nvSpPr>
        <p:spPr>
          <a:xfrm>
            <a:off x="568960" y="1124635"/>
            <a:ext cx="10896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프롬프트로 결과를 테스트 </a:t>
            </a:r>
            <a:r>
              <a:rPr lang="en-US" altLang="ko-KR" dirty="0"/>
              <a:t>or </a:t>
            </a:r>
            <a:r>
              <a:rPr lang="en-US" altLang="ko-KR" dirty="0" err="1"/>
              <a:t>OpenAI</a:t>
            </a:r>
            <a:r>
              <a:rPr lang="en-US" altLang="ko-KR" dirty="0"/>
              <a:t> evals </a:t>
            </a:r>
            <a:r>
              <a:rPr lang="ko-KR" altLang="en-US" dirty="0"/>
              <a:t>프레임워크 이용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https://github.com/openai/evals</a:t>
            </a:r>
            <a:r>
              <a:rPr lang="en-US" altLang="ko-KR" dirty="0"/>
              <a:t>)</a:t>
            </a:r>
          </a:p>
          <a:p>
            <a:r>
              <a:rPr lang="ko-KR" altLang="en-US" dirty="0">
                <a:hlinkClick r:id="rId4"/>
              </a:rPr>
              <a:t>https://platform.openai.com/docs/guides/prompt-engineering/strategy-test-changes-systematically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구글 시트를 이용 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구글 시트에 프롬프트를 입력해 두고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GPT </a:t>
            </a:r>
            <a:r>
              <a:rPr lang="ko-KR" altLang="en-US" dirty="0"/>
              <a:t>플러그인 또는 </a:t>
            </a:r>
            <a:r>
              <a:rPr lang="en-US" altLang="ko-KR" dirty="0" err="1"/>
              <a:t>AppsScript</a:t>
            </a:r>
            <a:r>
              <a:rPr lang="en-US" altLang="ko-KR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이용해 평가</a:t>
            </a: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6868A54-1BE8-818C-EA41-F80327774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69" y="2875161"/>
            <a:ext cx="8291831" cy="37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1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F4C02F-415C-2774-F1A4-F2B3A18B6C33}"/>
              </a:ext>
            </a:extLst>
          </p:cNvPr>
          <p:cNvSpPr txBox="1"/>
          <p:nvPr/>
        </p:nvSpPr>
        <p:spPr>
          <a:xfrm>
            <a:off x="467360" y="409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유료</a:t>
            </a:r>
            <a:r>
              <a:rPr lang="en-US" altLang="ko-KR" dirty="0"/>
              <a:t> </a:t>
            </a:r>
            <a:r>
              <a:rPr lang="ko-KR" altLang="en-US" dirty="0"/>
              <a:t>플러그인 이용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4CA9D4D-8481-829B-D3F3-E7520F3E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" y="1033780"/>
            <a:ext cx="5829300" cy="1701800"/>
          </a:xfrm>
          <a:prstGeom prst="rect">
            <a:avLst/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D7B5097-6C97-3767-1823-CFBFCEA5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1033780"/>
            <a:ext cx="5143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2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0E3974-1CD2-065D-00F0-BF2E8F375990}"/>
              </a:ext>
            </a:extLst>
          </p:cNvPr>
          <p:cNvSpPr txBox="1"/>
          <p:nvPr/>
        </p:nvSpPr>
        <p:spPr>
          <a:xfrm>
            <a:off x="467360" y="409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Apps Script </a:t>
            </a:r>
            <a:r>
              <a:rPr lang="ko-KR" altLang="en-US" dirty="0"/>
              <a:t>이용</a:t>
            </a:r>
          </a:p>
        </p:txBody>
      </p:sp>
      <p:pic>
        <p:nvPicPr>
          <p:cNvPr id="6" name="그림 5" descr="텍스트, 소프트웨어, 웹 페이지, 스크린샷이(가) 표시된 사진&#10;&#10;자동 생성된 설명">
            <a:extLst>
              <a:ext uri="{FF2B5EF4-FFF2-40B4-BE49-F238E27FC236}">
                <a16:creationId xmlns:a16="http://schemas.microsoft.com/office/drawing/2014/main" id="{0465ADED-C5F9-0CE2-0D15-8DE1ECEA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779026"/>
            <a:ext cx="7772400" cy="58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66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F388598B-3B3C-AC74-40E9-CA0338B1E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72" y="870584"/>
            <a:ext cx="11133358" cy="5530216"/>
          </a:xfrm>
        </p:spPr>
      </p:pic>
    </p:spTree>
    <p:extLst>
      <p:ext uri="{BB962C8B-B14F-4D97-AF65-F5344CB8AC3E}">
        <p14:creationId xmlns:p14="http://schemas.microsoft.com/office/powerpoint/2010/main" val="3406576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8344A71-324E-4882-0A46-7709EC7EF7D0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과제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1C67EF-572A-308A-04E9-A51838999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C6A4E2-C76F-7B23-572D-21A56BCD59DB}"/>
              </a:ext>
            </a:extLst>
          </p:cNvPr>
          <p:cNvSpPr txBox="1"/>
          <p:nvPr/>
        </p:nvSpPr>
        <p:spPr>
          <a:xfrm>
            <a:off x="586295" y="876353"/>
            <a:ext cx="11277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/>
              <a:t>소개한 프롬프트 엔지니어링 기법을 사용해 </a:t>
            </a:r>
            <a:r>
              <a:rPr kumimoji="1" lang="en-US" altLang="ko-KR" sz="1600" dirty="0" err="1"/>
              <a:t>PlayGround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에서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개를 실습해보세요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600" dirty="0"/>
              <a:t>화면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개를 </a:t>
            </a:r>
            <a:r>
              <a:rPr kumimoji="1" lang="ko-KR" altLang="en-US" sz="1600" dirty="0" err="1"/>
              <a:t>캡쳐해</a:t>
            </a:r>
            <a:r>
              <a:rPr kumimoji="1" lang="ko-KR" altLang="en-US" sz="1600" dirty="0"/>
              <a:t> 문서에 첨부해주세요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147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E69C866-E886-E829-5897-4E42D23F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레퍼런스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AB9C0FB7-0823-DE0C-D9A2-32B3FD644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57027-5E21-5F17-E931-567A298FAE4D}"/>
              </a:ext>
            </a:extLst>
          </p:cNvPr>
          <p:cNvSpPr txBox="1"/>
          <p:nvPr/>
        </p:nvSpPr>
        <p:spPr>
          <a:xfrm>
            <a:off x="210981" y="973166"/>
            <a:ext cx="113890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 err="1"/>
              <a:t>OpenAI</a:t>
            </a:r>
            <a:r>
              <a:rPr kumimoji="1" lang="en-US" altLang="ko-KR" sz="1400" dirty="0"/>
              <a:t> Prompt engineering</a:t>
            </a:r>
          </a:p>
          <a:p>
            <a:r>
              <a:rPr kumimoji="1" lang="en-US" altLang="ko-KR" sz="1400" dirty="0"/>
              <a:t>(</a:t>
            </a:r>
            <a:r>
              <a:rPr lang="en" altLang="ko-KR" sz="1400" dirty="0">
                <a:hlinkClick r:id="rId3"/>
              </a:rPr>
              <a:t>https://platform.openai.com/docs/guides/prompt-engineering?mode=chat</a:t>
            </a:r>
            <a:r>
              <a:rPr lang="en" altLang="ko-KR" sz="1400" dirty="0"/>
              <a:t>)</a:t>
            </a:r>
          </a:p>
          <a:p>
            <a:endParaRPr lang="en" altLang="ko-KR" sz="1400" dirty="0"/>
          </a:p>
          <a:p>
            <a:r>
              <a:rPr lang="en" altLang="ko-KR" sz="1400" dirty="0"/>
              <a:t>Best practices for prompt engineering with the </a:t>
            </a:r>
            <a:r>
              <a:rPr lang="en" altLang="ko-KR" sz="1400" dirty="0" err="1"/>
              <a:t>OpenAI</a:t>
            </a:r>
            <a:r>
              <a:rPr lang="en" altLang="ko-KR" sz="1400" dirty="0"/>
              <a:t> API</a:t>
            </a:r>
          </a:p>
          <a:p>
            <a:r>
              <a:rPr lang="en-US" altLang="ko-KR" sz="1400" dirty="0">
                <a:latin typeface="system-ui"/>
              </a:rPr>
              <a:t>(</a:t>
            </a:r>
            <a:r>
              <a:rPr kumimoji="1" lang="en-US" altLang="ko-KR" sz="1400" dirty="0">
                <a:hlinkClick r:id="rId4"/>
              </a:rPr>
              <a:t>https://help.openai.com/en/articles/6654000-best-practices-for-prompt-engineering-with-the-openai-api</a:t>
            </a:r>
            <a:r>
              <a:rPr kumimoji="1" lang="en-US" altLang="ko-KR" sz="1400" dirty="0"/>
              <a:t>)</a:t>
            </a:r>
          </a:p>
          <a:p>
            <a:endParaRPr kumimoji="1" lang="en-US" altLang="ko-KR" sz="1400" dirty="0"/>
          </a:p>
          <a:p>
            <a:r>
              <a:rPr kumimoji="1" lang="en-US" altLang="ko-KR" sz="1400" dirty="0"/>
              <a:t>Anthropic Prompt engineering </a:t>
            </a:r>
          </a:p>
          <a:p>
            <a:r>
              <a:rPr kumimoji="1" lang="en-US" altLang="ko-KR" sz="1400" dirty="0"/>
              <a:t>(</a:t>
            </a:r>
            <a:r>
              <a:rPr kumimoji="1" lang="en-US" altLang="ko-KR" sz="1400" dirty="0">
                <a:hlinkClick r:id="rId5"/>
              </a:rPr>
              <a:t>https://docs.anthropic.com/claude/docs/prompt-engineering</a:t>
            </a:r>
            <a:r>
              <a:rPr kumimoji="1" lang="en-US" altLang="ko-KR" sz="1400" dirty="0"/>
              <a:t>)</a:t>
            </a:r>
          </a:p>
          <a:p>
            <a:endParaRPr kumimoji="1" lang="en-US" altLang="ko-KR" sz="1400" dirty="0"/>
          </a:p>
          <a:p>
            <a:r>
              <a:rPr kumimoji="1" lang="en-US" altLang="ko-KR" sz="1400" dirty="0"/>
              <a:t>Google AI for Develop Prompt engineering guide</a:t>
            </a:r>
          </a:p>
          <a:p>
            <a:r>
              <a:rPr kumimoji="1" lang="en-US" altLang="ko-KR" sz="1400" dirty="0"/>
              <a:t>(</a:t>
            </a:r>
            <a:r>
              <a:rPr kumimoji="1" lang="en-US" altLang="ko-KR" sz="1400" dirty="0">
                <a:hlinkClick r:id="rId6"/>
              </a:rPr>
              <a:t>https://ai.google.dev/docs/prompt_best_practices?hl=ko</a:t>
            </a:r>
            <a:r>
              <a:rPr kumimoji="1" lang="en-US" altLang="ko-KR" sz="1400" dirty="0"/>
              <a:t>)</a:t>
            </a:r>
          </a:p>
          <a:p>
            <a:endParaRPr kumimoji="1" lang="en-US" altLang="ko-KR" sz="1400" dirty="0"/>
          </a:p>
          <a:p>
            <a:r>
              <a:rPr kumimoji="1" lang="en-US" altLang="ko-KR" sz="1400" dirty="0" err="1"/>
              <a:t>promptingguide.ai</a:t>
            </a:r>
            <a:r>
              <a:rPr kumimoji="1" lang="en-US" altLang="ko-KR" sz="1400" dirty="0"/>
              <a:t> </a:t>
            </a:r>
          </a:p>
          <a:p>
            <a:r>
              <a:rPr kumimoji="1" lang="en-US" altLang="ko-KR" sz="1400" dirty="0"/>
              <a:t>(</a:t>
            </a:r>
            <a:r>
              <a:rPr kumimoji="1" lang="en-US" altLang="ko-KR" sz="1400" dirty="0">
                <a:hlinkClick r:id="rId7"/>
              </a:rPr>
              <a:t>https://www.promptingguide.ai/kr</a:t>
            </a:r>
            <a:r>
              <a:rPr kumimoji="1" lang="en-US" altLang="ko-KR" sz="1400" dirty="0"/>
              <a:t>)</a:t>
            </a:r>
          </a:p>
          <a:p>
            <a:endParaRPr kumimoji="1" lang="en-US" altLang="ko-KR" sz="1400" dirty="0"/>
          </a:p>
          <a:p>
            <a:r>
              <a:rPr kumimoji="1" lang="en-US" altLang="ko-KR" sz="1400" dirty="0" err="1"/>
              <a:t>fastcampus</a:t>
            </a:r>
            <a:r>
              <a:rPr kumimoji="1" lang="en-US" altLang="ko-KR" sz="1400" dirty="0"/>
              <a:t> The RED : </a:t>
            </a:r>
            <a:r>
              <a:rPr kumimoji="1" lang="ko-KR" altLang="en-US" sz="1400" dirty="0"/>
              <a:t>프롬프트 엔지니어링</a:t>
            </a:r>
            <a:r>
              <a:rPr kumimoji="1" lang="en-US" altLang="ko-KR" sz="1400" dirty="0"/>
              <a:t>, LLM(</a:t>
            </a:r>
            <a:r>
              <a:rPr kumimoji="1" lang="en-US" altLang="ko-KR" sz="1400" dirty="0" err="1"/>
              <a:t>ChatGPT</a:t>
            </a:r>
            <a:r>
              <a:rPr kumimoji="1" lang="en-US" altLang="ko-KR" sz="1400" dirty="0"/>
              <a:t>) </a:t>
            </a:r>
            <a:r>
              <a:rPr kumimoji="1" lang="ko-KR" altLang="en-US" sz="1400" dirty="0"/>
              <a:t>기반의 </a:t>
            </a:r>
            <a:r>
              <a:rPr kumimoji="1" lang="en-US" altLang="ko-KR" sz="1400" dirty="0"/>
              <a:t>AI </a:t>
            </a:r>
            <a:r>
              <a:rPr kumimoji="1" lang="ko-KR" altLang="en-US" sz="1400" dirty="0"/>
              <a:t>서비스 개발</a:t>
            </a:r>
            <a:endParaRPr kumimoji="1" lang="en-US" altLang="ko-KR" sz="1400" dirty="0"/>
          </a:p>
          <a:p>
            <a:r>
              <a:rPr kumimoji="1" lang="en-US" altLang="ko-KR" sz="1400" dirty="0" err="1"/>
              <a:t>Fastcampus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대규모 언어모델 </a:t>
            </a:r>
            <a:r>
              <a:rPr kumimoji="1" lang="en-US" altLang="ko-KR" sz="1400" dirty="0"/>
              <a:t>LLAMA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활용한 프로젝트 구현과 </a:t>
            </a:r>
            <a:r>
              <a:rPr kumimoji="1" lang="en-US" altLang="ko-KR" sz="1400" dirty="0"/>
              <a:t>Fine tuning</a:t>
            </a:r>
          </a:p>
          <a:p>
            <a:endParaRPr kumimoji="1" lang="en-US" altLang="ko-KR" sz="1400" dirty="0"/>
          </a:p>
          <a:p>
            <a:r>
              <a:rPr kumimoji="1" lang="en-US" altLang="ko-KR" sz="1400" dirty="0"/>
              <a:t>Cognitive Prompting(</a:t>
            </a:r>
            <a:r>
              <a:rPr kumimoji="1" lang="ko-KR" altLang="en-US" sz="1400" dirty="0"/>
              <a:t>인지적 </a:t>
            </a:r>
            <a:r>
              <a:rPr kumimoji="1" lang="ko-KR" altLang="en-US" sz="1400" dirty="0" err="1"/>
              <a:t>프롬프팅</a:t>
            </a:r>
            <a:r>
              <a:rPr kumimoji="1" lang="en-US" altLang="ko-KR" sz="1400" dirty="0"/>
              <a:t>) </a:t>
            </a:r>
            <a:r>
              <a:rPr kumimoji="1" lang="ko-KR" altLang="en-US" sz="1400" dirty="0" err="1"/>
              <a:t>공유회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fullver</a:t>
            </a:r>
            <a:r>
              <a:rPr kumimoji="1" lang="en-US" altLang="ko-KR" sz="1400" dirty="0"/>
              <a:t>.</a:t>
            </a:r>
          </a:p>
          <a:p>
            <a:r>
              <a:rPr kumimoji="1" lang="en-US" altLang="ko-KR" sz="1400" dirty="0"/>
              <a:t>(</a:t>
            </a:r>
            <a:r>
              <a:rPr kumimoji="1" lang="en-US" altLang="ko-KR" sz="1400" dirty="0">
                <a:hlinkClick r:id="rId8"/>
              </a:rPr>
              <a:t>https://youtu.be/CkCL8dV_mPk?si=1aqcWDLakXHfebvh</a:t>
            </a:r>
            <a:r>
              <a:rPr kumimoji="1" lang="en-US" altLang="ko-KR" sz="1400" dirty="0"/>
              <a:t>)</a:t>
            </a:r>
          </a:p>
          <a:p>
            <a:endParaRPr kumimoji="1" lang="en-US" altLang="ko-KR" sz="1400" dirty="0"/>
          </a:p>
          <a:p>
            <a:r>
              <a:rPr kumimoji="1" lang="ko-KR" altLang="en-US" sz="1400" dirty="0"/>
              <a:t>앤드류 </a:t>
            </a:r>
            <a:r>
              <a:rPr kumimoji="1" lang="ko-KR" altLang="en-US" sz="1400" dirty="0" err="1"/>
              <a:t>응의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'</a:t>
            </a:r>
            <a:r>
              <a:rPr kumimoji="1" lang="en-US" altLang="ko-KR" sz="1400" dirty="0" err="1"/>
              <a:t>ChatGPT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프롬프트 엔지니어링</a:t>
            </a:r>
            <a:r>
              <a:rPr kumimoji="1" lang="en-US" altLang="ko-KR" sz="1400" dirty="0"/>
              <a:t>' (</a:t>
            </a:r>
            <a:r>
              <a:rPr kumimoji="1" lang="ko-KR" altLang="en-US" sz="1400" dirty="0"/>
              <a:t>전자통신부설연구소 고우영</a:t>
            </a:r>
            <a:r>
              <a:rPr kumimoji="1" lang="en-US" altLang="ko-KR" sz="1400" dirty="0"/>
              <a:t>)</a:t>
            </a:r>
          </a:p>
          <a:p>
            <a:r>
              <a:rPr kumimoji="1" lang="en-US" altLang="ko-KR" sz="1400" dirty="0"/>
              <a:t>(</a:t>
            </a:r>
            <a:r>
              <a:rPr kumimoji="1" lang="en-US" altLang="ko-KR" sz="1400" dirty="0">
                <a:hlinkClick r:id="rId9"/>
              </a:rPr>
              <a:t>https://www.youtube.com/live/P8yKg88xF_8?si=ycKNxeSnIIZ3hsLa</a:t>
            </a:r>
            <a:r>
              <a:rPr kumimoji="1" lang="en-US" altLang="ko-KR" sz="1400" dirty="0"/>
              <a:t>)</a:t>
            </a:r>
          </a:p>
          <a:p>
            <a:endParaRPr kumimoji="1" lang="en-US" altLang="ko-KR" sz="1400" dirty="0"/>
          </a:p>
          <a:p>
            <a:br>
              <a:rPr kumimoji="1" lang="en-US" altLang="ko-KR" sz="1400" dirty="0"/>
            </a:br>
            <a:endParaRPr kumimoji="1" lang="en-US" altLang="ko-KR" sz="1400" dirty="0"/>
          </a:p>
          <a:p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8224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40929-5BE7-DC18-8813-403B7271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30" y="2103437"/>
            <a:ext cx="8628767" cy="1325563"/>
          </a:xfrm>
        </p:spPr>
        <p:txBody>
          <a:bodyPr/>
          <a:lstStyle/>
          <a:p>
            <a:pPr algn="ctr"/>
            <a:r>
              <a:rPr kumimoji="1" lang="en-US" altLang="ko-KR" b="1" dirty="0"/>
              <a:t>LLM (</a:t>
            </a:r>
            <a:r>
              <a:rPr lang="en" altLang="ko-KR" b="1" i="0" dirty="0">
                <a:solidFill>
                  <a:srgbClr val="29261B"/>
                </a:solidFill>
                <a:effectLst/>
                <a:latin typeface="__tiempos_b6f14e"/>
              </a:rPr>
              <a:t>Large Language Model)?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051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라인, 번호이(가) 표시된 사진&#10;&#10;자동 생성된 설명">
            <a:extLst>
              <a:ext uri="{FF2B5EF4-FFF2-40B4-BE49-F238E27FC236}">
                <a16:creationId xmlns:a16="http://schemas.microsoft.com/office/drawing/2014/main" id="{DA9FF0A7-03CD-9216-A691-6C15A128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5" y="3514907"/>
            <a:ext cx="5509705" cy="2791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F9195-F787-E2DC-F248-5BB5832F4A57}"/>
              </a:ext>
            </a:extLst>
          </p:cNvPr>
          <p:cNvSpPr txBox="1"/>
          <p:nvPr/>
        </p:nvSpPr>
        <p:spPr>
          <a:xfrm>
            <a:off x="586295" y="854098"/>
            <a:ext cx="5822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아래는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서비스의 타임라인</a:t>
            </a:r>
            <a:endParaRPr kumimoji="1" lang="en-US" altLang="ko-KR" dirty="0"/>
          </a:p>
          <a:p>
            <a:r>
              <a:rPr kumimoji="1" lang="en-US" altLang="ko-KR" dirty="0"/>
              <a:t>2017</a:t>
            </a:r>
            <a:r>
              <a:rPr kumimoji="1" lang="ko-KR" altLang="en-US" dirty="0"/>
              <a:t>년 </a:t>
            </a:r>
            <a:r>
              <a:rPr kumimoji="1" lang="en-US" altLang="ko-KR" b="1" dirty="0"/>
              <a:t>Transformer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그 시작</a:t>
            </a:r>
            <a:endParaRPr kumimoji="1" lang="en-US" altLang="ko-KR" dirty="0"/>
          </a:p>
          <a:p>
            <a:r>
              <a:rPr kumimoji="1" lang="en-US" altLang="ko-KR" dirty="0"/>
              <a:t> -&gt; </a:t>
            </a:r>
            <a:r>
              <a:rPr kumimoji="1" lang="ko-KR" altLang="en-US" dirty="0"/>
              <a:t>각 토큰이 가지는 상호 중요도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가중치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따지겠다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2A21D-DE71-5C96-4B01-D430C3076A11}"/>
              </a:ext>
            </a:extLst>
          </p:cNvPr>
          <p:cNvSpPr txBox="1"/>
          <p:nvPr/>
        </p:nvSpPr>
        <p:spPr>
          <a:xfrm>
            <a:off x="168240" y="6407318"/>
            <a:ext cx="78831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chemeClr val="bg2">
                    <a:lumMod val="75000"/>
                  </a:schemeClr>
                </a:solidFill>
              </a:rPr>
              <a:t>https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ko-KR" altLang="en-US" sz="1050" dirty="0" err="1">
                <a:solidFill>
                  <a:schemeClr val="bg2">
                    <a:lumMod val="75000"/>
                  </a:schemeClr>
                </a:solidFill>
              </a:rPr>
              <a:t>amatriain.net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50" dirty="0" err="1">
                <a:solidFill>
                  <a:schemeClr val="bg2">
                    <a:lumMod val="75000"/>
                  </a:schemeClr>
                </a:solidFill>
              </a:rPr>
              <a:t>blog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/transformer-models-an-introduction-and-catalog-2d1e9039f376/</a:t>
            </a:r>
          </a:p>
        </p:txBody>
      </p:sp>
      <p:pic>
        <p:nvPicPr>
          <p:cNvPr id="14" name="그림 13" descr="스크린샷, 텍스트, 폰트, 라인이(가) 표시된 사진&#10;&#10;자동 생성된 설명">
            <a:extLst>
              <a:ext uri="{FF2B5EF4-FFF2-40B4-BE49-F238E27FC236}">
                <a16:creationId xmlns:a16="http://schemas.microsoft.com/office/drawing/2014/main" id="{98A8E5CF-2942-34AD-3587-AB64190A5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60" y="1874766"/>
            <a:ext cx="4645455" cy="15428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F27DBE-EEF6-0159-7362-F7C34511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solidFill>
                  <a:srgbClr val="002060"/>
                </a:solidFill>
              </a:rPr>
              <a:t>LLM?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3" name="그림 2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107FBCD4-668A-0D20-8FDA-086EBB555F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39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DF8CB97E-35CE-56BD-C247-A5AC8B623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99" y="2152650"/>
            <a:ext cx="2628845" cy="347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DB75-E306-111F-3081-278EFC37400B}"/>
              </a:ext>
            </a:extLst>
          </p:cNvPr>
          <p:cNvSpPr txBox="1"/>
          <p:nvPr/>
        </p:nvSpPr>
        <p:spPr>
          <a:xfrm>
            <a:off x="328105" y="1005102"/>
            <a:ext cx="7920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보통 모델들은 자연어를 </a:t>
            </a:r>
            <a:r>
              <a:rPr kumimoji="1" lang="en-US" altLang="ko-KR" sz="1200" dirty="0"/>
              <a:t>Vector Context(</a:t>
            </a:r>
            <a:r>
              <a:rPr kumimoji="1" lang="ko-KR" altLang="en-US" sz="1200" dirty="0"/>
              <a:t>맥락정보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로 바꾸는 </a:t>
            </a:r>
            <a:r>
              <a:rPr kumimoji="1" lang="en-US" altLang="ko-KR" sz="1200" dirty="0"/>
              <a:t>Encoder </a:t>
            </a:r>
            <a:r>
              <a:rPr kumimoji="1" lang="ko-KR" altLang="en-US" sz="1200" dirty="0"/>
              <a:t>와 출력을 담당하는 </a:t>
            </a:r>
            <a:r>
              <a:rPr kumimoji="1" lang="en-US" altLang="ko-KR" sz="1200" dirty="0"/>
              <a:t>Decoder </a:t>
            </a:r>
            <a:r>
              <a:rPr kumimoji="1" lang="ko-KR" altLang="en-US" sz="1200" dirty="0"/>
              <a:t>로 이루어짐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맥락정보 </a:t>
            </a:r>
            <a:r>
              <a:rPr kumimoji="1" lang="en-US" altLang="ko-KR" sz="1200" dirty="0"/>
              <a:t>+</a:t>
            </a:r>
            <a:r>
              <a:rPr kumimoji="1" lang="ko-KR" altLang="en-US" sz="1200" dirty="0"/>
              <a:t> 이전에 입력된 </a:t>
            </a:r>
            <a:r>
              <a:rPr kumimoji="1" lang="en-US" altLang="ko-KR" sz="1200" dirty="0"/>
              <a:t>Token </a:t>
            </a:r>
            <a:r>
              <a:rPr kumimoji="1" lang="ko-KR" altLang="en-US" sz="1200" dirty="0"/>
              <a:t>을 활용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위치정보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토큰간의</a:t>
            </a:r>
            <a:r>
              <a:rPr kumimoji="1" lang="ko-KR" altLang="en-US" sz="1200" dirty="0"/>
              <a:t> 연관도</a:t>
            </a:r>
            <a:r>
              <a:rPr kumimoji="1" lang="en-US" altLang="ko-KR" sz="1200" dirty="0"/>
              <a:t>)</a:t>
            </a:r>
            <a:endParaRPr kumimoji="1" lang="ko-KR" altLang="en-US" sz="1200" dirty="0"/>
          </a:p>
        </p:txBody>
      </p:sp>
      <p:pic>
        <p:nvPicPr>
          <p:cNvPr id="8" name="그림 7" descr="스크린샷, 도표, 라인, 다채로움이(가) 표시된 사진&#10;&#10;자동 생성된 설명">
            <a:extLst>
              <a:ext uri="{FF2B5EF4-FFF2-40B4-BE49-F238E27FC236}">
                <a16:creationId xmlns:a16="http://schemas.microsoft.com/office/drawing/2014/main" id="{8B471231-25E0-4C8A-BC34-CBD860E69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9"/>
          <a:stretch/>
        </p:blipFill>
        <p:spPr>
          <a:xfrm>
            <a:off x="4646374" y="2762250"/>
            <a:ext cx="5009791" cy="21463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88CD12A-0AE8-5CEB-403E-424B3396B967}"/>
              </a:ext>
            </a:extLst>
          </p:cNvPr>
          <p:cNvSpPr/>
          <p:nvPr/>
        </p:nvSpPr>
        <p:spPr>
          <a:xfrm>
            <a:off x="2667000" y="4006850"/>
            <a:ext cx="565150" cy="4254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D51BB4-81F0-1992-032E-DA52700F1BE5}"/>
              </a:ext>
            </a:extLst>
          </p:cNvPr>
          <p:cNvCxnSpPr>
            <a:stCxn id="10" idx="6"/>
          </p:cNvCxnSpPr>
          <p:nvPr/>
        </p:nvCxnSpPr>
        <p:spPr>
          <a:xfrm flipV="1">
            <a:off x="3232150" y="3784600"/>
            <a:ext cx="1689100" cy="434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60D7C17E-F202-6AC2-DB64-48FDD83DFF75}"/>
              </a:ext>
            </a:extLst>
          </p:cNvPr>
          <p:cNvSpPr/>
          <p:nvPr/>
        </p:nvSpPr>
        <p:spPr>
          <a:xfrm>
            <a:off x="1508185" y="4432300"/>
            <a:ext cx="565150" cy="4254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3BC571-B47B-BB24-B369-E515DC18E187}"/>
              </a:ext>
            </a:extLst>
          </p:cNvPr>
          <p:cNvSpPr/>
          <p:nvPr/>
        </p:nvSpPr>
        <p:spPr>
          <a:xfrm>
            <a:off x="1974307" y="4006850"/>
            <a:ext cx="565150" cy="4254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A682BF5-7D82-BC89-6FA4-3AF4E065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solidFill>
                  <a:srgbClr val="002060"/>
                </a:solidFill>
              </a:rPr>
              <a:t>LLM?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7" name="그림 6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220953E8-3F57-692A-8EE5-1BEBC635F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7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50546B-600D-E5BF-2639-8B9EDA8ECE28}"/>
              </a:ext>
            </a:extLst>
          </p:cNvPr>
          <p:cNvSpPr txBox="1"/>
          <p:nvPr/>
        </p:nvSpPr>
        <p:spPr>
          <a:xfrm>
            <a:off x="457200" y="1038261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크게 만들었더니 그냥 되던데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pic>
        <p:nvPicPr>
          <p:cNvPr id="6" name="그림 5" descr="라인, 텍스트, 도표, 그래프이(가) 표시된 사진&#10;&#10;자동 생성된 설명">
            <a:extLst>
              <a:ext uri="{FF2B5EF4-FFF2-40B4-BE49-F238E27FC236}">
                <a16:creationId xmlns:a16="http://schemas.microsoft.com/office/drawing/2014/main" id="{51F99F80-83BB-8002-4331-F720C33E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291584"/>
            <a:ext cx="5037244" cy="2580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E25C0-8782-0EBE-ED7D-A417FB89F36E}"/>
              </a:ext>
            </a:extLst>
          </p:cNvPr>
          <p:cNvSpPr txBox="1"/>
          <p:nvPr/>
        </p:nvSpPr>
        <p:spPr>
          <a:xfrm>
            <a:off x="742950" y="1547478"/>
            <a:ext cx="3649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Pretraining Model </a:t>
            </a:r>
            <a:r>
              <a:rPr kumimoji="1" lang="ko-KR" altLang="en-US" sz="1600" dirty="0"/>
              <a:t>패러다임으로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4C7A2-9342-30D1-0806-037B6ECC647A}"/>
              </a:ext>
            </a:extLst>
          </p:cNvPr>
          <p:cNvSpPr txBox="1"/>
          <p:nvPr/>
        </p:nvSpPr>
        <p:spPr>
          <a:xfrm>
            <a:off x="742950" y="1864865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언어 사용방법을 자체 학습</a:t>
            </a:r>
          </a:p>
        </p:txBody>
      </p:sp>
      <p:pic>
        <p:nvPicPr>
          <p:cNvPr id="10" name="그림 9" descr="원, 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395A3C42-04B8-6C64-645C-32F0A2D3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1" y="2333245"/>
            <a:ext cx="4260850" cy="2408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20957F-6BB1-29EF-2640-07F2E8B55AD0}"/>
              </a:ext>
            </a:extLst>
          </p:cNvPr>
          <p:cNvSpPr txBox="1"/>
          <p:nvPr/>
        </p:nvSpPr>
        <p:spPr>
          <a:xfrm>
            <a:off x="114300" y="620978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100" dirty="0"/>
              <a:t>https://</a:t>
            </a:r>
            <a:r>
              <a:rPr lang="en" altLang="ko-KR" sz="1100" dirty="0" err="1"/>
              <a:t>arxiv.org</a:t>
            </a:r>
            <a:r>
              <a:rPr lang="en" altLang="ko-KR" sz="1100" dirty="0"/>
              <a:t>/pdf/2001.08361.pdf</a:t>
            </a: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241893-42CE-FE46-D542-E62BBE703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solidFill>
                  <a:srgbClr val="002060"/>
                </a:solidFill>
              </a:rPr>
              <a:t>LLM?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3" name="그림 2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249FD067-BFD9-3181-8558-8EA1CC05A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5252AE3-39D9-2DC4-575A-815B26AD0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30" y="2103437"/>
            <a:ext cx="8628767" cy="1325563"/>
          </a:xfrm>
        </p:spPr>
        <p:txBody>
          <a:bodyPr/>
          <a:lstStyle/>
          <a:p>
            <a:pPr algn="ctr"/>
            <a:r>
              <a:rPr kumimoji="1" lang="ko-KR" altLang="en-US" b="1" dirty="0"/>
              <a:t>프롬프트 엔지니어링</a:t>
            </a:r>
          </a:p>
        </p:txBody>
      </p:sp>
    </p:spTree>
    <p:extLst>
      <p:ext uri="{BB962C8B-B14F-4D97-AF65-F5344CB8AC3E}">
        <p14:creationId xmlns:p14="http://schemas.microsoft.com/office/powerpoint/2010/main" val="264341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889A38-F5AB-421B-CEB9-702C351D1452}"/>
              </a:ext>
            </a:extLst>
          </p:cNvPr>
          <p:cNvSpPr txBox="1"/>
          <p:nvPr/>
        </p:nvSpPr>
        <p:spPr>
          <a:xfrm>
            <a:off x="457200" y="3105866"/>
            <a:ext cx="110144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언어 자체를 학습하면서 </a:t>
            </a:r>
            <a:r>
              <a:rPr kumimoji="1" lang="en-US" altLang="ko-KR" dirty="0"/>
              <a:t>TASK </a:t>
            </a:r>
            <a:r>
              <a:rPr kumimoji="1" lang="ko-KR" altLang="en-US" dirty="0"/>
              <a:t>학습이 불필요해짐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질문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명령을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이어서 답변을 생성하는 방식으로 패러다임이 변경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C00000"/>
                </a:solidFill>
              </a:rPr>
              <a:t>좋은 답변 </a:t>
            </a:r>
            <a:r>
              <a:rPr kumimoji="1" lang="en-US" altLang="ko-KR" b="1" dirty="0">
                <a:solidFill>
                  <a:srgbClr val="C00000"/>
                </a:solidFill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</a:rPr>
              <a:t>이용자가 원하는 답변</a:t>
            </a:r>
            <a:r>
              <a:rPr kumimoji="1" lang="en-US" altLang="ko-KR" b="1" dirty="0">
                <a:solidFill>
                  <a:srgbClr val="C00000"/>
                </a:solidFill>
              </a:rPr>
              <a:t>,</a:t>
            </a:r>
            <a:r>
              <a:rPr kumimoji="1" lang="ko-KR" altLang="en-US" b="1" dirty="0">
                <a:solidFill>
                  <a:srgbClr val="C00000"/>
                </a:solidFill>
              </a:rPr>
              <a:t> 일관성이 있는 답변</a:t>
            </a:r>
            <a:r>
              <a:rPr kumimoji="1" lang="en-US" altLang="ko-KR" b="1" dirty="0">
                <a:solidFill>
                  <a:srgbClr val="C00000"/>
                </a:solidFill>
              </a:rPr>
              <a:t>)</a:t>
            </a:r>
            <a:r>
              <a:rPr kumimoji="1" lang="ko-KR" altLang="en-US" b="1" dirty="0"/>
              <a:t>이 나오도록 </a:t>
            </a:r>
            <a:r>
              <a:rPr kumimoji="1" lang="ko-KR" altLang="en-US" b="1" dirty="0">
                <a:solidFill>
                  <a:srgbClr val="C00000"/>
                </a:solidFill>
              </a:rPr>
              <a:t>최적화하는 경험적인 과학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921EB-F746-A86B-D645-8469696FE9D2}"/>
              </a:ext>
            </a:extLst>
          </p:cNvPr>
          <p:cNvSpPr txBox="1"/>
          <p:nvPr/>
        </p:nvSpPr>
        <p:spPr>
          <a:xfrm>
            <a:off x="618374" y="945714"/>
            <a:ext cx="5995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과거에는 </a:t>
            </a:r>
            <a:r>
              <a:rPr kumimoji="1" lang="en-US" altLang="ko-KR" dirty="0"/>
              <a:t>TASK </a:t>
            </a:r>
            <a:r>
              <a:rPr kumimoji="1" lang="ko-KR" altLang="en-US" dirty="0"/>
              <a:t>별로 학습을 시키고 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이 영화 너무 재미있습니다</a:t>
            </a:r>
            <a:r>
              <a:rPr kumimoji="1" lang="en-US" altLang="ko-KR" dirty="0"/>
              <a:t>.”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긍정</a:t>
            </a:r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이 영화 너무 재미없습니다</a:t>
            </a:r>
            <a:r>
              <a:rPr kumimoji="1" lang="en-US" altLang="ko-KR" dirty="0"/>
              <a:t>.”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부정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AFF9A96-E7BB-918B-31C9-81F99F92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FC2C7F0-392E-A442-89FD-67220F295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374B17-F8CC-80B3-16D2-6CCB44C308AB}"/>
              </a:ext>
            </a:extLst>
          </p:cNvPr>
          <p:cNvSpPr txBox="1"/>
          <p:nvPr/>
        </p:nvSpPr>
        <p:spPr>
          <a:xfrm>
            <a:off x="2853203" y="3031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61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</TotalTime>
  <Words>2245</Words>
  <Application>Microsoft Macintosh PowerPoint</Application>
  <PresentationFormat>와이드스크린</PresentationFormat>
  <Paragraphs>256</Paragraphs>
  <Slides>37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__tiempos_b6f14e</vt:lpstr>
      <vt:lpstr>맑은 고딕</vt:lpstr>
      <vt:lpstr>Söhne</vt:lpstr>
      <vt:lpstr>system-ui</vt:lpstr>
      <vt:lpstr>Arial</vt:lpstr>
      <vt:lpstr>Calibri</vt:lpstr>
      <vt:lpstr>Open Sans</vt:lpstr>
      <vt:lpstr>Office 테마</vt:lpstr>
      <vt:lpstr>1_Office 테마</vt:lpstr>
      <vt:lpstr>챗봇 애플리케이션 만들기 (OpenAI API 활용) 1주차</vt:lpstr>
      <vt:lpstr>PowerPoint 프레젠테이션</vt:lpstr>
      <vt:lpstr>PowerPoint 프레젠테이션</vt:lpstr>
      <vt:lpstr>LLM (Large Language Model)?</vt:lpstr>
      <vt:lpstr>LLM?</vt:lpstr>
      <vt:lpstr>LLM?</vt:lpstr>
      <vt:lpstr>LLM?</vt:lpstr>
      <vt:lpstr>프롬프트 엔지니어링</vt:lpstr>
      <vt:lpstr>프롬프트 엔지니어링?</vt:lpstr>
      <vt:lpstr>프롬프트 엔지니어링 프로세스</vt:lpstr>
      <vt:lpstr>OpenAI 의 PlayGround 설명</vt:lpstr>
      <vt:lpstr>OpenAI 의 PlayGround 설명</vt:lpstr>
      <vt:lpstr>PowerPoint 프레젠테이션</vt:lpstr>
      <vt:lpstr>PowerPoint 프레젠테이션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레퍼런스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iamfeel2@gmail.com</dc:creator>
  <cp:lastModifiedBy>iamfeel2@gmail.com</cp:lastModifiedBy>
  <cp:revision>297</cp:revision>
  <dcterms:created xsi:type="dcterms:W3CDTF">2024-03-08T15:20:17Z</dcterms:created>
  <dcterms:modified xsi:type="dcterms:W3CDTF">2024-03-12T00:23:24Z</dcterms:modified>
</cp:coreProperties>
</file>